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5"/>
    <p:sldMasterId id="2147483795" r:id="rId6"/>
    <p:sldMasterId id="2147483807" r:id="rId7"/>
  </p:sldMasterIdLst>
  <p:notesMasterIdLst>
    <p:notesMasterId r:id="rId26"/>
  </p:notesMasterIdLst>
  <p:sldIdLst>
    <p:sldId id="286" r:id="rId8"/>
    <p:sldId id="614" r:id="rId9"/>
    <p:sldId id="606" r:id="rId10"/>
    <p:sldId id="605" r:id="rId11"/>
    <p:sldId id="600" r:id="rId12"/>
    <p:sldId id="603" r:id="rId13"/>
    <p:sldId id="607" r:id="rId14"/>
    <p:sldId id="604" r:id="rId15"/>
    <p:sldId id="599" r:id="rId16"/>
    <p:sldId id="615" r:id="rId17"/>
    <p:sldId id="616" r:id="rId18"/>
    <p:sldId id="617" r:id="rId19"/>
    <p:sldId id="618" r:id="rId20"/>
    <p:sldId id="610" r:id="rId21"/>
    <p:sldId id="608" r:id="rId22"/>
    <p:sldId id="609" r:id="rId23"/>
    <p:sldId id="611" r:id="rId24"/>
    <p:sldId id="613" r:id="rId25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jandra Muñoz" initials="AM" lastIdx="1" clrIdx="0">
    <p:extLst/>
  </p:cmAuthor>
  <p:cmAuthor id="2" name="Jose Manuel Requena" initials="JMR" lastIdx="0" clrIdx="1">
    <p:extLst>
      <p:ext uri="{19B8F6BF-5375-455C-9EA6-DF929625EA0E}">
        <p15:presenceInfo xmlns="" xmlns:p15="http://schemas.microsoft.com/office/powerpoint/2012/main" userId="Jose Manuel Requ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A7E64"/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2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-55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C6A45-8357-4588-B491-911C425869ED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3FC09-3050-41C1-8D4C-94C16CEBAB1B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4914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04774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797253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806303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077124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03508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047876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61180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92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3509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824019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03352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2097624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17388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645522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873182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439574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2211239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7894056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503052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2076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3783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02135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68427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8757498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613549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587881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26861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38711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856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507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2986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73988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27830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47606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02981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22/01/2020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86963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Toshiba\Desktop\NAPOCTEP\NAPOCTEP\COMUNICACION\VIDEO\NAPOCTEP%20ESPA&#209;OL%20HD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o"/>
          <p:cNvGrpSpPr/>
          <p:nvPr/>
        </p:nvGrpSpPr>
        <p:grpSpPr>
          <a:xfrm>
            <a:off x="0" y="-18703"/>
            <a:ext cx="12192000" cy="6974138"/>
            <a:chOff x="0" y="-18703"/>
            <a:chExt cx="12192000" cy="6974138"/>
          </a:xfrm>
        </p:grpSpPr>
        <p:sp>
          <p:nvSpPr>
            <p:cNvPr id="7" name="Rectangle 6"/>
            <p:cNvSpPr/>
            <p:nvPr/>
          </p:nvSpPr>
          <p:spPr>
            <a:xfrm>
              <a:off x="0" y="5186596"/>
              <a:ext cx="12192000" cy="1450178"/>
            </a:xfrm>
            <a:prstGeom prst="rect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s-ES" dirty="0"/>
            </a:p>
          </p:txBody>
        </p:sp>
        <p:sp>
          <p:nvSpPr>
            <p:cNvPr id="6" name="Title 1"/>
            <p:cNvSpPr txBox="1">
              <a:spLocks/>
            </p:cNvSpPr>
            <p:nvPr/>
          </p:nvSpPr>
          <p:spPr>
            <a:xfrm>
              <a:off x="361949" y="4137647"/>
              <a:ext cx="3577005" cy="132335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200" b="1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  </a:t>
              </a:r>
              <a:endParaRPr lang="es-ES" sz="3200" b="1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  <a:p>
              <a:endParaRPr lang="es-ES" b="1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</p:txBody>
        </p:sp>
        <p:sp>
          <p:nvSpPr>
            <p:cNvPr id="5" name="TextBox 7"/>
            <p:cNvSpPr txBox="1"/>
            <p:nvPr/>
          </p:nvSpPr>
          <p:spPr>
            <a:xfrm>
              <a:off x="5611374" y="5054551"/>
              <a:ext cx="6425727" cy="1596972"/>
            </a:xfrm>
            <a:prstGeom prst="rect">
              <a:avLst/>
            </a:prstGeom>
          </p:spPr>
          <p:txBody>
            <a:bodyPr vert="horz" wrap="square" lIns="91406" tIns="45703" rIns="91406" bIns="45703" rtlCol="0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es-ES_tradnl" b="1" dirty="0" smtClean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endParaRPr>
            </a:p>
            <a:p>
              <a:pPr>
                <a:spcBef>
                  <a:spcPct val="0"/>
                </a:spcBef>
              </a:pPr>
              <a:endParaRPr lang="es-ES_tradnl" b="1" dirty="0" smtClean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endParaRPr>
            </a:p>
            <a:p>
              <a:pPr>
                <a:spcBef>
                  <a:spcPct val="0"/>
                </a:spcBef>
              </a:pPr>
              <a:endParaRPr lang="es-ES_tradnl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  <a:p>
              <a:pPr algn="r">
                <a:spcBef>
                  <a:spcPct val="0"/>
                </a:spcBef>
              </a:pPr>
              <a:r>
                <a:rPr lang="es-ES_tradnl" b="1" dirty="0" smtClean="0">
                  <a:solidFill>
                    <a:schemeClr val="bg1"/>
                  </a:solidFill>
                  <a:latin typeface="+mj-lt"/>
                  <a:ea typeface="+mj-ea"/>
                  <a:cs typeface="Arial" pitchFamily="34" charset="0"/>
                </a:rPr>
                <a:t>Iñigo </a:t>
              </a:r>
              <a:r>
                <a:rPr lang="es-ES_tradnl" b="1" dirty="0">
                  <a:solidFill>
                    <a:schemeClr val="bg1"/>
                  </a:solidFill>
                  <a:latin typeface="+mj-lt"/>
                  <a:ea typeface="+mj-ea"/>
                  <a:cs typeface="Arial" pitchFamily="34" charset="0"/>
                </a:rPr>
                <a:t>BILBAO UBILLOS </a:t>
              </a:r>
              <a:r>
                <a:rPr lang="es-ES_tradnl" dirty="0">
                  <a:solidFill>
                    <a:schemeClr val="bg1"/>
                  </a:solidFill>
                  <a:latin typeface="+mj-lt"/>
                  <a:ea typeface="+mj-ea"/>
                  <a:cs typeface="Arial" pitchFamily="34" charset="0"/>
                </a:rPr>
                <a:t>(</a:t>
              </a:r>
              <a:r>
                <a:rPr lang="es-ES_tradnl" dirty="0" smtClean="0">
                  <a:solidFill>
                    <a:schemeClr val="bg1"/>
                  </a:solidFill>
                  <a:latin typeface="+mj-lt"/>
                  <a:ea typeface="+mj-ea"/>
                  <a:cs typeface="Arial" pitchFamily="34" charset="0"/>
                </a:rPr>
                <a:t>FINNOVA)</a:t>
              </a:r>
              <a:endParaRPr lang="es-ES_tradnl" dirty="0" smtClean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  <a:p>
              <a:pPr algn="r">
                <a:spcBef>
                  <a:spcPct val="0"/>
                </a:spcBef>
              </a:pPr>
              <a:r>
                <a:rPr lang="es-ES_tradnl" dirty="0" smtClean="0">
                  <a:solidFill>
                    <a:schemeClr val="bg1"/>
                  </a:solidFill>
                  <a:latin typeface="+mj-lt"/>
                  <a:ea typeface="+mj-ea"/>
                  <a:cs typeface="Arial" pitchFamily="34" charset="0"/>
                </a:rPr>
                <a:t>ibilbao@finnova.eu </a:t>
              </a:r>
              <a:endParaRPr lang="es-ES_tradnl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15805" y="3320742"/>
              <a:ext cx="4287356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GB" sz="2400" b="1" dirty="0" smtClean="0">
                  <a:solidFill>
                    <a:schemeClr val="accent1"/>
                  </a:solidFill>
                </a:rPr>
                <a:t>Madrid, 22-26/01/2020 </a:t>
              </a:r>
              <a:r>
                <a:rPr lang="en-GB" sz="2400" b="1" dirty="0">
                  <a:solidFill>
                    <a:schemeClr val="accent1"/>
                  </a:solidFill>
                </a:rPr>
                <a:t>(Portugal), 10.07.2019</a:t>
              </a:r>
            </a:p>
          </p:txBody>
        </p:sp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0" y="5347010"/>
              <a:ext cx="291662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es-ES" sz="2000" b="1" dirty="0">
                  <a:solidFill>
                    <a:schemeClr val="bg1"/>
                  </a:solidFill>
                </a:rPr>
                <a:t>0700_NAPOCTEP_3_P</a:t>
              </a:r>
            </a:p>
          </p:txBody>
        </p:sp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973394" y="2447890"/>
              <a:ext cx="10868832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altLang="es-ES" sz="4000" b="1" i="1" dirty="0" smtClean="0">
                  <a:solidFill>
                    <a:schemeClr val="accent1"/>
                  </a:solidFill>
                </a:rPr>
                <a:t>Presentación del proyecto NAPOCTEP en </a:t>
              </a:r>
              <a:r>
                <a:rPr lang="es-ES" altLang="es-ES" sz="4000" b="1" i="1" dirty="0" smtClean="0">
                  <a:solidFill>
                    <a:schemeClr val="accent1"/>
                  </a:solidFill>
                </a:rPr>
                <a:t>FITUR</a:t>
              </a:r>
              <a:endParaRPr lang="es-ES" altLang="es-ES" sz="40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0" y="5973098"/>
              <a:ext cx="4395019" cy="614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spcAft>
                  <a:spcPts val="1425"/>
                </a:spcAft>
                <a:buSzPct val="100000"/>
                <a:defRPr/>
              </a:pPr>
              <a:r>
                <a:rPr lang="it-IT" b="1" dirty="0">
                  <a:solidFill>
                    <a:schemeClr val="bg1"/>
                  </a:solidFill>
                  <a:ea typeface="Corbel" charset="0"/>
                  <a:cs typeface="Corbel" charset="0"/>
                </a:rPr>
                <a:t>Proyecto financiado por el fondo FEDER Programa INTERREG POCTEP 2014-2020</a:t>
              </a:r>
            </a:p>
          </p:txBody>
        </p:sp>
        <p:pic>
          <p:nvPicPr>
            <p:cNvPr id="4" name="Imagen 3">
              <a:extLst>
                <a:ext uri="{FF2B5EF4-FFF2-40B4-BE49-F238E27FC236}">
                  <a16:creationId xmlns="" xmlns:a16="http://schemas.microsoft.com/office/drawing/2014/main" id="{C183C93D-FB81-458E-88EF-43DC14DF6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16623" y="562774"/>
              <a:ext cx="6358754" cy="172340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="" xmlns:a16="http://schemas.microsoft.com/office/drawing/2014/main" id="{CD40D480-176D-422E-9D88-7F97ECAE4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831" y="3788058"/>
              <a:ext cx="11165487" cy="1322288"/>
            </a:xfrm>
            <a:prstGeom prst="rect">
              <a:avLst/>
            </a:prstGeom>
          </p:spPr>
        </p:pic>
        <p:pic>
          <p:nvPicPr>
            <p:cNvPr id="13" name="12 Imagen" descr="Identificador+Junta+color,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61933" y="4070554"/>
              <a:ext cx="1338618" cy="831440"/>
            </a:xfrm>
            <a:prstGeom prst="rect">
              <a:avLst/>
            </a:prstGeom>
          </p:spPr>
        </p:pic>
        <p:sp>
          <p:nvSpPr>
            <p:cNvPr id="14" name="Rectangle 1"/>
            <p:cNvSpPr>
              <a:spLocks noChangeArrowheads="1"/>
            </p:cNvSpPr>
            <p:nvPr/>
          </p:nvSpPr>
          <p:spPr bwMode="auto">
            <a:xfrm>
              <a:off x="9060426" y="5396171"/>
              <a:ext cx="291662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es-ES" sz="2000" b="1" dirty="0" smtClean="0">
                  <a:solidFill>
                    <a:schemeClr val="bg1"/>
                  </a:solidFill>
                </a:rPr>
                <a:t>www.napoctep.eu</a:t>
              </a:r>
              <a:endParaRPr lang="es-ES" altLang="es-ES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15" name="0 Imagen">
              <a:extLst>
                <a:ext uri="{FF2B5EF4-FFF2-40B4-BE49-F238E27FC236}">
                  <a16:creationId xmlns:a16="http://schemas.microsoft.com/office/drawing/2014/main" xmlns="" id="{E1DCD76D-A9D7-40F6-B0EB-D0B237DD1696}"/>
                </a:ext>
              </a:extLst>
            </p:cNvPr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" b="7317"/>
            <a:stretch/>
          </p:blipFill>
          <p:spPr bwMode="auto">
            <a:xfrm>
              <a:off x="14352" y="-18703"/>
              <a:ext cx="12177648" cy="477898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7" name="Imagen 12">
              <a:extLst>
                <a:ext uri="{FF2B5EF4-FFF2-40B4-BE49-F238E27FC236}">
                  <a16:creationId xmlns:a16="http://schemas.microsoft.com/office/drawing/2014/main" xmlns="" id="{AB65DDAB-6E79-40AE-92D6-821E39695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6636656"/>
              <a:ext cx="12192000" cy="318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1486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pic>
        <p:nvPicPr>
          <p:cNvPr id="6" name="Imagem 2">
            <a:extLst>
              <a:ext uri="{FF2B5EF4-FFF2-40B4-BE49-F238E27FC236}">
                <a16:creationId xmlns="" xmlns:a16="http://schemas.microsoft.com/office/drawing/2014/main" id="{832B55A4-3315-4875-B122-8019B2BD82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4939" y="1367615"/>
            <a:ext cx="7307061" cy="4262452"/>
          </a:xfrm>
          <a:prstGeom prst="rect">
            <a:avLst/>
          </a:prstGeom>
        </p:spPr>
      </p:pic>
      <p:pic>
        <p:nvPicPr>
          <p:cNvPr id="7" name="Imagen 4">
            <a:extLst>
              <a:ext uri="{FF2B5EF4-FFF2-40B4-BE49-F238E27FC236}">
                <a16:creationId xmlns="" xmlns:a16="http://schemas.microsoft.com/office/drawing/2014/main" id="{4B16642E-3113-43A3-A0D3-40453DBE69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8119"/>
            <a:ext cx="4220391" cy="5519881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5026512" y="6000316"/>
            <a:ext cx="716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JORNADA DE LANZAMIENTO DEL PROYECTO 9-10 JULIO 2019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pic>
        <p:nvPicPr>
          <p:cNvPr id="6" name="Imagem 7">
            <a:extLst>
              <a:ext uri="{FF2B5EF4-FFF2-40B4-BE49-F238E27FC236}">
                <a16:creationId xmlns="" xmlns:a16="http://schemas.microsoft.com/office/drawing/2014/main" id="{6811FB72-D8EF-4E8D-9D1F-550A653E29F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898" y="3728375"/>
            <a:ext cx="3844031" cy="2942080"/>
          </a:xfrm>
          <a:prstGeom prst="rect">
            <a:avLst/>
          </a:prstGeom>
        </p:spPr>
      </p:pic>
      <p:pic>
        <p:nvPicPr>
          <p:cNvPr id="8" name="Imagem 9">
            <a:extLst>
              <a:ext uri="{FF2B5EF4-FFF2-40B4-BE49-F238E27FC236}">
                <a16:creationId xmlns="" xmlns:a16="http://schemas.microsoft.com/office/drawing/2014/main" id="{38E3C6B5-EA0C-464F-B4E9-C783DE82B20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286" y="1262749"/>
            <a:ext cx="4110313" cy="2465625"/>
          </a:xfrm>
          <a:prstGeom prst="rect">
            <a:avLst/>
          </a:prstGeom>
        </p:spPr>
      </p:pic>
      <p:pic>
        <p:nvPicPr>
          <p:cNvPr id="9" name="Imagem 11">
            <a:extLst>
              <a:ext uri="{FF2B5EF4-FFF2-40B4-BE49-F238E27FC236}">
                <a16:creationId xmlns="" xmlns:a16="http://schemas.microsoft.com/office/drawing/2014/main" id="{0773B4E7-F505-4ED7-8AA8-150D12B1E48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12598" r="19882"/>
          <a:stretch>
            <a:fillRect/>
          </a:stretch>
        </p:blipFill>
        <p:spPr>
          <a:xfrm>
            <a:off x="8791387" y="1222921"/>
            <a:ext cx="3400613" cy="2833086"/>
          </a:xfrm>
          <a:prstGeom prst="rect">
            <a:avLst/>
          </a:prstGeom>
        </p:spPr>
      </p:pic>
      <p:pic>
        <p:nvPicPr>
          <p:cNvPr id="10" name="Imagem 8">
            <a:extLst>
              <a:ext uri="{FF2B5EF4-FFF2-40B4-BE49-F238E27FC236}">
                <a16:creationId xmlns="" xmlns:a16="http://schemas.microsoft.com/office/drawing/2014/main" id="{0D42770E-2E4B-4E16-8E44-0ABA0AB168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5636" y="3966654"/>
            <a:ext cx="5140171" cy="2891346"/>
          </a:xfrm>
          <a:prstGeom prst="rect">
            <a:avLst/>
          </a:prstGeom>
        </p:spPr>
      </p:pic>
      <p:sp>
        <p:nvSpPr>
          <p:cNvPr id="1026" name="AutoShape 2" descr="Rutas para revivir los sitios más representativos de Napoleón en Salamanc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Rutas para revivir los sitios más representativos de Napoleón en Salamanc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30" name="Picture 6" descr="http://napoctep.eu/wp-content/uploads/wp-links-page/LaJuntaelaborarrutastursticasentornoalafiguradeNapolen1573653431.jpg"/>
          <p:cNvPicPr>
            <a:picLocks noChangeAspect="1" noChangeArrowheads="1"/>
          </p:cNvPicPr>
          <p:nvPr/>
        </p:nvPicPr>
        <p:blipFill>
          <a:blip r:embed="rId7" cstate="print"/>
          <a:srcRect l="10630" t="4223" r="7087" b="2111"/>
          <a:stretch>
            <a:fillRect/>
          </a:stretch>
        </p:blipFill>
        <p:spPr bwMode="auto">
          <a:xfrm>
            <a:off x="0" y="1258091"/>
            <a:ext cx="3582868" cy="2281522"/>
          </a:xfrm>
          <a:prstGeom prst="rect">
            <a:avLst/>
          </a:prstGeom>
          <a:noFill/>
        </p:spPr>
      </p:pic>
      <p:pic>
        <p:nvPicPr>
          <p:cNvPr id="1032" name="Picture 8" descr="http://napoctep.eu/wp-content/uploads/2019/07/LaGaceta-768x1026.jpg"/>
          <p:cNvPicPr>
            <a:picLocks noChangeAspect="1" noChangeArrowheads="1"/>
          </p:cNvPicPr>
          <p:nvPr/>
        </p:nvPicPr>
        <p:blipFill>
          <a:blip r:embed="rId8" cstate="print"/>
          <a:srcRect l="4429" t="3315" r="1969" b="28365"/>
          <a:stretch>
            <a:fillRect/>
          </a:stretch>
        </p:blipFill>
        <p:spPr bwMode="auto">
          <a:xfrm>
            <a:off x="8971360" y="3717770"/>
            <a:ext cx="3220640" cy="3140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082413" y="1289613"/>
          <a:ext cx="8967019" cy="5529505"/>
        </p:xfrm>
        <a:graphic>
          <a:graphicData uri="http://schemas.openxmlformats.org/drawingml/2006/table">
            <a:tbl>
              <a:tblPr/>
              <a:tblGrid>
                <a:gridCol w="3259756"/>
                <a:gridCol w="2703807"/>
                <a:gridCol w="3003456"/>
              </a:tblGrid>
              <a:tr h="178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I. DATOS DESCRIPTIVOS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2D2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>
                          <a:latin typeface="Calibri"/>
                          <a:ea typeface="Calibri"/>
                          <a:cs typeface="Times New Roman"/>
                        </a:rPr>
                        <a:t>II. DATOS JURÍDICO /ADMINISTRATIVOS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A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III. DOCUMENTOS GRÁFICOS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932E"/>
                    </a:solidFill>
                  </a:tcPr>
                </a:tc>
              </a:tr>
              <a:tr h="461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Denominación</a:t>
                      </a: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Principal.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Accesoria.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Régimen de propiedad: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Nombre y apellidos o razón social.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Contacto.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Fotografía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s.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Descripción: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Inmueble.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Partes integrantes, pertenencias y accesorios.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c) Delimitación del entorno afectado.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d) Bienes muebles que comprende y constituyan parte esencial de su historia.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e) Otros datos. Por ej. Personajes con relevancia histórica que estén relacionados con el bien (enterramientos, nacimientos, acuartelamientos, etc.,)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Régimen de gestión: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Datos personales o de la institución.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Nombre y apellidos o razón social.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Contacto.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Visitas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Horario de visitas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Tarifas públicas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C) Accesibilidad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Planos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Correspondiente al inmueble y al entorno afectado.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Datos histórico-artísticos: (Descripción)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Época.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Autor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Estilo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d) Otros datos.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Régimen de protección.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a) Figura jurídica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b) Fechas expedientes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Vídeos u otros métodos de representación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4.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Bibliografía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5.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Estado de conservación: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Condición.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Partes que faltan.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Restauraciones realizadas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Uso.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2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7.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Localización: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Comunidad Autónoma.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Provincia.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Municipio / Localidad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d) Ubicación.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- Coordenadas: Decimales o Sexagesimales o UTM. En su defecto link a Google Maps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8. Observaciones.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7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501446" y="4835193"/>
            <a:ext cx="19287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FICHA  BIENES</a:t>
            </a:r>
          </a:p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INMUEBLES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rollup NAPOCTE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224" y="1432560"/>
            <a:ext cx="2305766" cy="5425440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5804966" y="1314753"/>
            <a:ext cx="2283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PRÓXIMOS PASOS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2991789" y="1814231"/>
            <a:ext cx="9200211" cy="4801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INVENTARIAR ELEMENTOS DE PATRIMONIO Y CONFIGURAR LOS ITINERARIOS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FITUR 2020. 23-26 ENERO 2020.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2º COMITÉ DE SEGUIMIENTO EN CIUDAD RODRIGO. 3-4 FEBRERO 2020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SOCIALIZACIÓN DEL PROYECTO E INTEGRACIÓN SECTOR TURÍSTICO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DISEÑO DE MARCA/INTEGRACIÓN EN EL ITINERARIO CULTURAL EUROPEO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CREACIÓN DEL PRODUCTO TURÍSTICO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PLAN DE MARKETING Y COMUNICACIÓN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COMERCIALIZACIÓN</a:t>
            </a:r>
          </a:p>
          <a:p>
            <a:pPr>
              <a:buFontTx/>
              <a:buChar char="-"/>
            </a:pP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EXPLOTACIÓN DE RESULTADOS/REPLICABILIDAD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1622321" y="1620147"/>
            <a:ext cx="9704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EJEMPLOS:</a:t>
            </a:r>
          </a:p>
          <a:p>
            <a:pPr lvl="0"/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ROTA HISTÓRICA LINHAS DE TORRE (PORTUGAL)</a:t>
            </a: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LA ROUTE NAPOLÉON EN WALLONIE (BÉLGICA)</a:t>
            </a: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LA ROUTE NAPOLÉON EN FRANCIA</a:t>
            </a:r>
            <a:endParaRPr lang="es-ES" sz="2400" dirty="0"/>
          </a:p>
        </p:txBody>
      </p:sp>
      <p:pic>
        <p:nvPicPr>
          <p:cNvPr id="10" name="9 Imagen" descr="IMG_49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82065"/>
            <a:ext cx="3834580" cy="2875935"/>
          </a:xfrm>
          <a:prstGeom prst="rect">
            <a:avLst/>
          </a:prstGeom>
        </p:spPr>
      </p:pic>
      <p:pic>
        <p:nvPicPr>
          <p:cNvPr id="11" name="10 Imagen" descr="IMG_49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8543" y="3989439"/>
            <a:ext cx="3824748" cy="2868561"/>
          </a:xfrm>
          <a:prstGeom prst="rect">
            <a:avLst/>
          </a:prstGeom>
        </p:spPr>
      </p:pic>
      <p:pic>
        <p:nvPicPr>
          <p:cNvPr id="14" name="13 Imagen" descr="IMG_49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96749" y="4011561"/>
            <a:ext cx="3795252" cy="2846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3076" name="Picture 4" descr="https://www.cilt.pt/ficheiros/imagens/img-circuito_wellingt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762" y="2190749"/>
            <a:ext cx="7277100" cy="4667251"/>
          </a:xfrm>
          <a:prstGeom prst="rect">
            <a:avLst/>
          </a:prstGeom>
          <a:noFill/>
        </p:spPr>
      </p:pic>
      <p:pic>
        <p:nvPicPr>
          <p:cNvPr id="3078" name="Picture 6" descr="https://www.cilt.pt/images/service-md/ficheiros/imagens/img-multimed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0761" y="1632769"/>
            <a:ext cx="3151239" cy="1575620"/>
          </a:xfrm>
          <a:prstGeom prst="rect">
            <a:avLst/>
          </a:prstGeom>
          <a:noFill/>
        </p:spPr>
      </p:pic>
      <p:pic>
        <p:nvPicPr>
          <p:cNvPr id="3080" name="Picture 8" descr="https://www.cilt.pt/ficheiros/imagens/img-jogo_genera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9866" y="3347883"/>
            <a:ext cx="3172134" cy="1586067"/>
          </a:xfrm>
          <a:prstGeom prst="rect">
            <a:avLst/>
          </a:prstGeom>
          <a:noFill/>
        </p:spPr>
      </p:pic>
      <p:pic>
        <p:nvPicPr>
          <p:cNvPr id="3082" name="Picture 10" descr="https://www.cilt.pt/assets/img/logo.jpg"/>
          <p:cNvPicPr>
            <a:picLocks noChangeAspect="1" noChangeArrowheads="1"/>
          </p:cNvPicPr>
          <p:nvPr/>
        </p:nvPicPr>
        <p:blipFill>
          <a:blip r:embed="rId5" cstate="print"/>
          <a:srcRect t="14262" b="14262"/>
          <a:stretch>
            <a:fillRect/>
          </a:stretch>
        </p:blipFill>
        <p:spPr bwMode="auto">
          <a:xfrm>
            <a:off x="347304" y="1250011"/>
            <a:ext cx="1422502" cy="1016747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1823883" y="1542508"/>
            <a:ext cx="767407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chemeClr val="bg1"/>
                </a:solidFill>
              </a:rPr>
              <a:t>Centro de Interpretação das Linhas de Torres | Sobral de Monte </a:t>
            </a:r>
            <a:r>
              <a:rPr lang="pt-BR" sz="2000" b="1" dirty="0" err="1" smtClean="0">
                <a:solidFill>
                  <a:schemeClr val="bg1"/>
                </a:solidFill>
              </a:rPr>
              <a:t>Agraço</a:t>
            </a:r>
            <a:endParaRPr lang="es-ES" sz="2000" b="1" dirty="0">
              <a:solidFill>
                <a:schemeClr val="bg1"/>
              </a:solidFill>
            </a:endParaRPr>
          </a:p>
        </p:txBody>
      </p:sp>
      <p:pic>
        <p:nvPicPr>
          <p:cNvPr id="3084" name="Picture 12" descr="https://www.cilt.pt/images/service-md/ficheiros/imagens/img-audioguia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26013" y="5083277"/>
            <a:ext cx="3165987" cy="1582994"/>
          </a:xfrm>
          <a:prstGeom prst="rect">
            <a:avLst/>
          </a:prstGeom>
          <a:noFill/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48130" name="Picture 2" descr="La route Napoléon en Wallon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6670" y="1622321"/>
            <a:ext cx="5045330" cy="5045331"/>
          </a:xfrm>
          <a:prstGeom prst="rect">
            <a:avLst/>
          </a:prstGeom>
          <a:noFill/>
        </p:spPr>
      </p:pic>
      <p:pic>
        <p:nvPicPr>
          <p:cNvPr id="48134" name="Picture 6" descr="https://uploads.knightlab.com/storymapjs/da14c7349ee79ead8c98bf5ba5c14bb5/la-route-napoleon-en-wallonie-fr/_images/000004531-WBT%20-%20Jean-Paul%20Remy-Waterloo%20-%20Wellington%20Museum%20(2).JPEG"/>
          <p:cNvPicPr>
            <a:picLocks noChangeAspect="1" noChangeArrowheads="1"/>
          </p:cNvPicPr>
          <p:nvPr/>
        </p:nvPicPr>
        <p:blipFill>
          <a:blip r:embed="rId3" cstate="print"/>
          <a:srcRect l="7087" t="36614" r="2362" b="3543"/>
          <a:stretch>
            <a:fillRect/>
          </a:stretch>
        </p:blipFill>
        <p:spPr bwMode="auto">
          <a:xfrm>
            <a:off x="0" y="3531649"/>
            <a:ext cx="3657600" cy="1611514"/>
          </a:xfrm>
          <a:prstGeom prst="rect">
            <a:avLst/>
          </a:prstGeom>
          <a:noFill/>
        </p:spPr>
      </p:pic>
      <p:pic>
        <p:nvPicPr>
          <p:cNvPr id="48136" name="Picture 8" descr="https://uploads.knightlab.com/storymapjs/da14c7349ee79ead8c98bf5ba5c14bb5/la-route-napoleon-en-wallonie-fr/_images/Ligny%201815%20Museum%20(c)%20Ligny%201815%20Museum.JPG"/>
          <p:cNvPicPr>
            <a:picLocks noChangeAspect="1" noChangeArrowheads="1"/>
          </p:cNvPicPr>
          <p:nvPr/>
        </p:nvPicPr>
        <p:blipFill>
          <a:blip r:embed="rId4" cstate="print"/>
          <a:srcRect t="24964" r="9324" b="21757"/>
          <a:stretch>
            <a:fillRect/>
          </a:stretch>
        </p:blipFill>
        <p:spPr bwMode="auto">
          <a:xfrm>
            <a:off x="0" y="5239711"/>
            <a:ext cx="3672348" cy="1618287"/>
          </a:xfrm>
          <a:prstGeom prst="rect">
            <a:avLst/>
          </a:prstGeom>
          <a:noFill/>
        </p:spPr>
      </p:pic>
      <p:sp>
        <p:nvSpPr>
          <p:cNvPr id="48138" name="AutoShape 10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140" name="AutoShape 12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2" name="Picture 14" descr="File:Route Napoléon en Wallon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271252"/>
            <a:ext cx="1141229" cy="1172496"/>
          </a:xfrm>
          <a:prstGeom prst="rect">
            <a:avLst/>
          </a:prstGeom>
          <a:noFill/>
        </p:spPr>
      </p:pic>
      <p:sp>
        <p:nvSpPr>
          <p:cNvPr id="48144" name="AutoShape 16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6" name="Picture 18" descr="Resultado de imagen de wallonie route napoleon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5152" y="2123768"/>
            <a:ext cx="2329035" cy="4542728"/>
          </a:xfrm>
          <a:prstGeom prst="rect">
            <a:avLst/>
          </a:prstGeom>
          <a:noFill/>
        </p:spPr>
      </p:pic>
      <p:pic>
        <p:nvPicPr>
          <p:cNvPr id="48148" name="Picture 20" descr="Resultado de imagen de wallonie route napoleon&quot;"/>
          <p:cNvPicPr>
            <a:picLocks noChangeAspect="1" noChangeArrowheads="1"/>
          </p:cNvPicPr>
          <p:nvPr/>
        </p:nvPicPr>
        <p:blipFill>
          <a:blip r:embed="rId7" cstate="print"/>
          <a:srcRect l="1381" t="7238" b="14476"/>
          <a:stretch>
            <a:fillRect/>
          </a:stretch>
        </p:blipFill>
        <p:spPr bwMode="auto">
          <a:xfrm>
            <a:off x="1543814" y="2259418"/>
            <a:ext cx="2361549" cy="1167545"/>
          </a:xfrm>
          <a:prstGeom prst="rect">
            <a:avLst/>
          </a:prstGeom>
          <a:noFill/>
        </p:spPr>
      </p:pic>
      <p:pic>
        <p:nvPicPr>
          <p:cNvPr id="48150" name="Picture 22" descr="Resultado de imagen de wallonie route napoleon&quot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6898" y="1238865"/>
            <a:ext cx="1017639" cy="1017639"/>
          </a:xfrm>
          <a:prstGeom prst="rect">
            <a:avLst/>
          </a:prstGeom>
          <a:noFill/>
        </p:spPr>
      </p:pic>
      <p:sp>
        <p:nvSpPr>
          <p:cNvPr id="15" name="14 CuadroTexto"/>
          <p:cNvSpPr txBox="1"/>
          <p:nvPr/>
        </p:nvSpPr>
        <p:spPr>
          <a:xfrm>
            <a:off x="2227006" y="1504335"/>
            <a:ext cx="4803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ROUTE NAPOLÉON EN WALLONIE</a:t>
            </a:r>
            <a:endParaRPr lang="es-ES" sz="2400" b="1" dirty="0"/>
          </a:p>
        </p:txBody>
      </p:sp>
      <p:pic>
        <p:nvPicPr>
          <p:cNvPr id="17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49158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318" y="1306922"/>
            <a:ext cx="2352675" cy="904876"/>
          </a:xfrm>
          <a:prstGeom prst="rect">
            <a:avLst/>
          </a:prstGeom>
          <a:solidFill>
            <a:srgbClr val="3A7E64">
              <a:alpha val="44000"/>
            </a:srgbClr>
          </a:solidFill>
        </p:spPr>
      </p:pic>
      <p:sp>
        <p:nvSpPr>
          <p:cNvPr id="7" name="6 CuadroTexto"/>
          <p:cNvSpPr txBox="1"/>
          <p:nvPr/>
        </p:nvSpPr>
        <p:spPr>
          <a:xfrm>
            <a:off x="2816942" y="1578078"/>
            <a:ext cx="458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ROUTE NAPOLÉON EN FRANCIA</a:t>
            </a:r>
            <a:endParaRPr lang="es-ES" sz="2400" b="1" dirty="0"/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64670"/>
            <a:ext cx="7492181" cy="4493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11" descr="Resultado de imagen de la route napoleon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6327" y="1431157"/>
            <a:ext cx="3059983" cy="3553799"/>
          </a:xfrm>
          <a:prstGeom prst="rect">
            <a:avLst/>
          </a:prstGeom>
          <a:noFill/>
        </p:spPr>
      </p:pic>
      <p:pic>
        <p:nvPicPr>
          <p:cNvPr id="49165" name="Picture 13" descr="Resultado de imagen de la route napole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1269" y="5267325"/>
            <a:ext cx="2876550" cy="1590675"/>
          </a:xfrm>
          <a:prstGeom prst="rect">
            <a:avLst/>
          </a:prstGeom>
          <a:noFill/>
        </p:spPr>
      </p:pic>
      <p:pic>
        <p:nvPicPr>
          <p:cNvPr id="14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RECREACION2014 292.jpg"/>
          <p:cNvPicPr>
            <a:picLocks noChangeAspect="1"/>
          </p:cNvPicPr>
          <p:nvPr/>
        </p:nvPicPr>
        <p:blipFill>
          <a:blip r:embed="rId2" cstate="print"/>
          <a:srcRect t="14127" b="10421"/>
          <a:stretch>
            <a:fillRect/>
          </a:stretch>
        </p:blipFill>
        <p:spPr>
          <a:xfrm>
            <a:off x="0" y="0"/>
            <a:ext cx="12192000" cy="689949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35277" y="752169"/>
            <a:ext cx="8362336" cy="634180"/>
          </a:xfrm>
          <a:solidFill>
            <a:schemeClr val="accent6">
              <a:lumMod val="75000"/>
              <a:alpha val="67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MUCHAS GRACIAS / MUITO OBRIGADO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856272" y="1761188"/>
            <a:ext cx="6626941" cy="1477328"/>
          </a:xfrm>
          <a:prstGeom prst="rect">
            <a:avLst/>
          </a:prstGeom>
          <a:solidFill>
            <a:schemeClr val="accent6">
              <a:lumMod val="75000"/>
              <a:alpha val="67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s-ES_tradnl" b="1" dirty="0" err="1" smtClean="0">
                <a:solidFill>
                  <a:schemeClr val="bg1"/>
                </a:solidFill>
                <a:cs typeface="Arial" pitchFamily="34" charset="0"/>
              </a:rPr>
              <a:t>Nuno</a:t>
            </a:r>
            <a:r>
              <a:rPr lang="es-ES_tradnl" b="1" dirty="0" smtClean="0">
                <a:solidFill>
                  <a:schemeClr val="bg1"/>
                </a:solidFill>
                <a:cs typeface="Arial" pitchFamily="34" charset="0"/>
              </a:rPr>
              <a:t> POMAR </a:t>
            </a: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(CIM-COIMBRA)</a:t>
            </a:r>
          </a:p>
          <a:p>
            <a:pPr>
              <a:spcBef>
                <a:spcPct val="0"/>
              </a:spcBef>
            </a:pP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nuno.pomar@cim-regiaodecoimbra.pt</a:t>
            </a:r>
          </a:p>
          <a:p>
            <a:pPr>
              <a:spcBef>
                <a:spcPct val="0"/>
              </a:spcBef>
            </a:pPr>
            <a:endParaRPr lang="es-ES_tradnl" dirty="0" smtClean="0">
              <a:solidFill>
                <a:schemeClr val="bg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s-ES_tradnl" b="1" dirty="0" smtClean="0">
                <a:solidFill>
                  <a:schemeClr val="bg1"/>
                </a:solidFill>
                <a:cs typeface="Arial" pitchFamily="34" charset="0"/>
              </a:rPr>
              <a:t>José Manuel REQUENA BENÍTEZ  | Iñigo BILBAO UBILLOS </a:t>
            </a: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(FINNOVA)</a:t>
            </a:r>
          </a:p>
          <a:p>
            <a:pPr>
              <a:spcBef>
                <a:spcPct val="0"/>
              </a:spcBef>
            </a:pP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jrequena@finnova.eu                     |  ibilbao@finnova.eu </a:t>
            </a:r>
            <a:endParaRPr lang="es-ES_tradnl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0 Imagen">
            <a:extLst>
              <a:ext uri="{FF2B5EF4-FFF2-40B4-BE49-F238E27FC236}">
                <a16:creationId xmlns:a16="http://schemas.microsoft.com/office/drawing/2014/main" xmlns="" id="{E1DCD76D-A9D7-40F6-B0EB-D0B237DD169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7317"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APOCTEP ESPAÑOL H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44511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058400" y="5276538"/>
            <a:ext cx="190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VIDEO NAPOCTEP</a:t>
            </a:r>
            <a:endParaRPr lang="es-E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6" name="2097153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r="909"/>
          <a:stretch>
            <a:fillRect/>
          </a:stretch>
        </p:blipFill>
        <p:spPr>
          <a:xfrm>
            <a:off x="5907856" y="1224117"/>
            <a:ext cx="6284144" cy="5633883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06478" y="1312606"/>
            <a:ext cx="55601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Castilla  y  León  y  la  región  Centro  de  Portugal</a:t>
            </a:r>
          </a:p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atesoran un impresionante patrimonio relacionado </a:t>
            </a:r>
          </a:p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con la época napoleónica. Ambas regiones fronterizas sufrieron el ir y venir de los ejércitos francés y aliado y vieron pasar al propio Napoleón, Wellington y personajes como el Empecinado, el Cura Merino, etc.</a:t>
            </a:r>
          </a:p>
          <a:p>
            <a:pPr algn="just"/>
            <a:r>
              <a:rPr lang="es-ES" dirty="0" err="1" smtClean="0">
                <a:latin typeface="Arial" pitchFamily="34" charset="0"/>
                <a:cs typeface="Arial" pitchFamily="34" charset="0"/>
              </a:rPr>
              <a:t>Linhas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de Torre,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Buçaco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Almeida, Ciudad Rodrigo, Fuentes de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Oñoro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Arapiles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Astorga y otros muchos lugares fueron protagonistas claves de está época. 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Imagen" descr="Duke_of_Wellingt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970" y="4247535"/>
            <a:ext cx="2309243" cy="2261728"/>
          </a:xfrm>
          <a:prstGeom prst="rect">
            <a:avLst/>
          </a:prstGeom>
        </p:spPr>
      </p:pic>
      <p:pic>
        <p:nvPicPr>
          <p:cNvPr id="9" name="8 Imagen" descr="generalalava.jpg"/>
          <p:cNvPicPr>
            <a:picLocks noChangeAspect="1"/>
          </p:cNvPicPr>
          <p:nvPr/>
        </p:nvPicPr>
        <p:blipFill>
          <a:blip r:embed="rId4" cstate="print"/>
          <a:srcRect l="21417" r="20157"/>
          <a:stretch>
            <a:fillRect/>
          </a:stretch>
        </p:blipFill>
        <p:spPr>
          <a:xfrm>
            <a:off x="3008671" y="4247317"/>
            <a:ext cx="2354432" cy="2256722"/>
          </a:xfrm>
          <a:prstGeom prst="rect">
            <a:avLst/>
          </a:prstGeom>
        </p:spPr>
      </p:pic>
      <p:pic>
        <p:nvPicPr>
          <p:cNvPr id="10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11" name="10 Rectángulo"/>
          <p:cNvSpPr/>
          <p:nvPr/>
        </p:nvSpPr>
        <p:spPr>
          <a:xfrm>
            <a:off x="259711" y="6488668"/>
            <a:ext cx="120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Wellington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3651838" y="6488668"/>
            <a:ext cx="1658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El general Álava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sp>
        <p:nvSpPr>
          <p:cNvPr id="7" name="6 Rectángulo"/>
          <p:cNvSpPr/>
          <p:nvPr/>
        </p:nvSpPr>
        <p:spPr>
          <a:xfrm>
            <a:off x="368710" y="1461134"/>
            <a:ext cx="55896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</a:rPr>
              <a:t>El 29 de abril de 2015 el</a:t>
            </a:r>
            <a:r>
              <a:rPr lang="es-ES" sz="2400" b="1" dirty="0" smtClean="0">
                <a:latin typeface="Arial" pitchFamily="34" charset="0"/>
              </a:rPr>
              <a:t> Consejo de Europa </a:t>
            </a:r>
            <a:r>
              <a:rPr lang="es-ES" sz="2400" dirty="0" smtClean="0">
                <a:latin typeface="Arial" pitchFamily="34" charset="0"/>
              </a:rPr>
              <a:t>decidió declarar los itinerarios napoleónicos como</a:t>
            </a:r>
            <a:r>
              <a:rPr lang="es-ES" sz="2400" b="1" dirty="0" smtClean="0">
                <a:latin typeface="Arial" pitchFamily="34" charset="0"/>
              </a:rPr>
              <a:t> Itinerario Cultural Europeo bajo la marca "</a:t>
            </a:r>
            <a:r>
              <a:rPr lang="es-ES" sz="2400" b="1" dirty="0" err="1" smtClean="0">
                <a:latin typeface="Arial" pitchFamily="34" charset="0"/>
              </a:rPr>
              <a:t>Destination</a:t>
            </a:r>
            <a:r>
              <a:rPr lang="es-ES" sz="2400" b="1" dirty="0" smtClean="0">
                <a:latin typeface="Arial" pitchFamily="34" charset="0"/>
              </a:rPr>
              <a:t> Napoleón"</a:t>
            </a:r>
            <a:r>
              <a:rPr lang="es-ES" sz="2400" dirty="0" smtClean="0">
                <a:latin typeface="Arial" pitchFamily="34" charset="0"/>
              </a:rPr>
              <a:t>. </a:t>
            </a:r>
          </a:p>
          <a:p>
            <a:pPr algn="just"/>
            <a:endParaRPr lang="es-ES" sz="2400" dirty="0" smtClean="0">
              <a:latin typeface="Arial" pitchFamily="34" charset="0"/>
            </a:endParaRPr>
          </a:p>
          <a:p>
            <a:pPr algn="just"/>
            <a:r>
              <a:rPr lang="es-ES" sz="2400" dirty="0" smtClean="0">
                <a:latin typeface="Arial" pitchFamily="34" charset="0"/>
              </a:rPr>
              <a:t>Esta denominación, con la que cuentan otras rutas como el Camino de Santiago o el Camino de Carlos V, es una oportunidad única para que los destinos adheridos disfruten de una </a:t>
            </a:r>
            <a:r>
              <a:rPr lang="es-ES" sz="2400" b="1" dirty="0" smtClean="0">
                <a:latin typeface="Arial" pitchFamily="34" charset="0"/>
              </a:rPr>
              <a:t>marca de prestigio internacional, trabajen en red y puedan optar a fondos europeos trasnacionales</a:t>
            </a:r>
            <a:r>
              <a:rPr lang="es-ES" sz="2400" dirty="0" smtClean="0">
                <a:latin typeface="Arial" pitchFamily="34" charset="0"/>
              </a:rPr>
              <a:t>. </a:t>
            </a:r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0423" y="3034115"/>
            <a:ext cx="5961577" cy="3248699"/>
          </a:xfrm>
          <a:prstGeom prst="rect">
            <a:avLst/>
          </a:prstGeom>
        </p:spPr>
      </p:pic>
      <p:pic>
        <p:nvPicPr>
          <p:cNvPr id="9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 rot="20571387">
            <a:off x="6801066" y="1808871"/>
            <a:ext cx="4864665" cy="83099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2021 ES EL BICENTENARIO </a:t>
            </a:r>
          </a:p>
          <a:p>
            <a:r>
              <a:rPr lang="es-E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LA MUERTE DE NAPOLEÓN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sp>
        <p:nvSpPr>
          <p:cNvPr id="6" name="5 Rectángulo"/>
          <p:cNvSpPr/>
          <p:nvPr/>
        </p:nvSpPr>
        <p:spPr>
          <a:xfrm>
            <a:off x="280219" y="1305342"/>
            <a:ext cx="1120877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 smtClean="0"/>
              <a:t>-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El proyecto se enmarca en la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2ª Convocatoria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Interreg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POCTEP (España-Portugal)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sobre turismo cultural, y seguirá el amplio legado de la Guerra de la Independencia en las regiones Centro de Portugal y Castilla y León.</a:t>
            </a:r>
          </a:p>
          <a:p>
            <a:pPr algn="just"/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El objetivo que se persigue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es convertir el patrimonio de la época de las invasiones francesas en un producto turístico de calidad y sostenible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que pueda crear riqueza y empleo en zonas castellano-leonesas y del centro de Portugal amenazadas por la despoblación y el envejecimiento.</a:t>
            </a:r>
          </a:p>
          <a:p>
            <a:pPr algn="just">
              <a:buFontTx/>
              <a:buChar char="-"/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Se trata de un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proyecto transfronterizo</a:t>
            </a:r>
          </a:p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implementado por un consorcio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de 8 socios</a:t>
            </a:r>
          </a:p>
          <a:p>
            <a:pPr algn="just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españoles y portugueses,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cuenta con un </a:t>
            </a:r>
          </a:p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presupuesto total de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711.000 euros y dos</a:t>
            </a:r>
          </a:p>
          <a:p>
            <a:pPr algn="just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años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para ejecutarse</a:t>
            </a:r>
            <a:endParaRPr lang="es-ES" sz="2400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/>
          <a:srcRect t="9258" b="5143"/>
          <a:stretch>
            <a:fillRect/>
          </a:stretch>
        </p:blipFill>
        <p:spPr>
          <a:xfrm>
            <a:off x="6636774" y="4371416"/>
            <a:ext cx="5555226" cy="2486583"/>
          </a:xfrm>
          <a:prstGeom prst="rect">
            <a:avLst/>
          </a:prstGeom>
        </p:spPr>
      </p:pic>
      <p:pic>
        <p:nvPicPr>
          <p:cNvPr id="9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8206" y="1356852"/>
            <a:ext cx="7919884" cy="5501148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Eje 3: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Crecimiento sostenible a través de una cooperación transfronteriza por la prevención de riesgos y la mejora de la gestión de los recursos naturales.</a:t>
            </a:r>
          </a:p>
          <a:p>
            <a:endParaRPr lang="es-ES" sz="1000" dirty="0" smtClean="0"/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Objetivo temático: 6 .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Conservar y proteger el medio ambiente y promover la eficiencia de los recursos.</a:t>
            </a:r>
          </a:p>
          <a:p>
            <a:endParaRPr lang="es-ES" sz="1000" b="1" dirty="0" smtClean="0"/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Prioridad de inversión 6C: </a:t>
            </a:r>
            <a:r>
              <a:rPr lang="es-ES" sz="2400" dirty="0" smtClean="0">
                <a:latin typeface="Arial" pitchFamily="34" charset="0"/>
              </a:rPr>
              <a:t>Conservación, la protección, el fomento y el desarrollo del patrimonio natural y cultural.</a:t>
            </a:r>
          </a:p>
          <a:p>
            <a:endParaRPr lang="es-ES" sz="1000" b="1" dirty="0" smtClean="0"/>
          </a:p>
          <a:p>
            <a:r>
              <a:rPr lang="es-ES" sz="2400" b="1" dirty="0" smtClean="0">
                <a:latin typeface="Arial" pitchFamily="34" charset="0"/>
              </a:rPr>
              <a:t>Objetivo específico OE6C: </a:t>
            </a:r>
            <a:r>
              <a:rPr lang="es-ES" sz="2400" dirty="0" smtClean="0">
                <a:latin typeface="Arial" pitchFamily="34" charset="0"/>
              </a:rPr>
              <a:t>Proteger y valorizar el patrimonio cultural y natural, como soporte de base económica de la región transfronteriza</a:t>
            </a:r>
          </a:p>
        </p:txBody>
      </p:sp>
      <p:pic>
        <p:nvPicPr>
          <p:cNvPr id="7" name="6 Imagen" descr="hotelpalacebussa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49857" y="4291782"/>
            <a:ext cx="3413082" cy="2271250"/>
          </a:xfrm>
          <a:prstGeom prst="rect">
            <a:avLst/>
          </a:prstGeom>
        </p:spPr>
      </p:pic>
      <p:pic>
        <p:nvPicPr>
          <p:cNvPr id="10" name="9 Imagen" descr="RECREACION2014 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58980" y="1519082"/>
            <a:ext cx="3372465" cy="2529349"/>
          </a:xfrm>
          <a:prstGeom prst="rect">
            <a:avLst/>
          </a:prstGeom>
        </p:spPr>
      </p:pic>
      <p:pic>
        <p:nvPicPr>
          <p:cNvPr id="11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99304"/>
            <a:ext cx="11734800" cy="5058696"/>
          </a:xfrm>
        </p:spPr>
        <p:txBody>
          <a:bodyPr>
            <a:noAutofit/>
          </a:bodyPr>
          <a:lstStyle/>
          <a:p>
            <a:r>
              <a:rPr lang="pt-BR" sz="1600" b="1" dirty="0" smtClean="0">
                <a:latin typeface="Arial" pitchFamily="34" charset="0"/>
                <a:cs typeface="Arial" pitchFamily="34" charset="0"/>
              </a:rPr>
              <a:t>B1-CIM-RC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(Comunidade Intermunicipal da Região 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Coimbra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 smtClean="0">
                <a:latin typeface="Arial" pitchFamily="34" charset="0"/>
                <a:cs typeface="Arial" pitchFamily="34" charset="0"/>
              </a:rPr>
              <a:t>B2-CIM-BSE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 (Comunidade Intermunicipal das Beiras 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e Serra da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Estrela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 smtClean="0">
                <a:latin typeface="Arial" pitchFamily="34" charset="0"/>
                <a:cs typeface="Arial" pitchFamily="34" charset="0"/>
              </a:rPr>
              <a:t>B3-TCP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(Entidade Regional de Turismo do Centro de 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Portugal)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 smtClean="0">
                <a:latin typeface="Arial" pitchFamily="34" charset="0"/>
                <a:cs typeface="Arial" pitchFamily="34" charset="0"/>
              </a:rPr>
              <a:t>B4-RHLT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 (Rota Histórica das Linhas de Torres)</a:t>
            </a:r>
          </a:p>
          <a:p>
            <a:endParaRPr lang="pt-BR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B5-FSIGLO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(Fundación Siglo para el Turismo y las Artes de Castilla y León. Junta de Castilla y León)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B6-FSMRPH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(Fundación Santa María la Real del Patrimonio Histórico)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B7-FINNOVA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(Fundación Delegación Fundación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Finnova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B8-SEGITTUR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(Sociedad Mercantil Estatal para la Gestión de la Innovación y las Tecnologías Turísticas, S.A. Ministerio de Energía, Turismo y Agenda Digital)</a:t>
            </a:r>
            <a:endParaRPr lang="es-E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693174" y="1312606"/>
            <a:ext cx="2027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PARTENARIADO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sp>
        <p:nvSpPr>
          <p:cNvPr id="6" name="5 Rectángulo"/>
          <p:cNvSpPr/>
          <p:nvPr/>
        </p:nvSpPr>
        <p:spPr>
          <a:xfrm>
            <a:off x="693176" y="1557254"/>
            <a:ext cx="960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ACTIVIDAD 1.</a:t>
            </a: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ESTUDIO Y DISEÑO DEL ITINERARIO CULTURAL Y TURÍSTICO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93175" y="1984956"/>
            <a:ext cx="111940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2. </a:t>
            </a: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CREACIÓN Y ADAPTACIÓN DE LA IMAGEN DE MARCA Y SEÑALÉTICA DEL  ITINERARIO CULTURAL Y TURÍSTICO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63677" y="2698645"/>
            <a:ext cx="111624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3.</a:t>
            </a: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DESARROLLO DE UN PRODUCTO VIRTUAL DEL ITINERARIO CULTURAL Y TURÍST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ICO</a:t>
            </a:r>
            <a:endParaRPr kumimoji="0" lang="es-ES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93172" y="3186953"/>
            <a:ext cx="110317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ACTIVIDAD 4.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CREACIÓN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EXPLOTACIÓN Y CAPITALIZACIÓN DEL PRODUCTO DEL ITINERARIO CULTURAL Y TURÍSTICO</a:t>
            </a:r>
            <a:endParaRPr kumimoji="0" lang="es-ES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07923" y="3922761"/>
            <a:ext cx="117790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5.</a:t>
            </a: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GESTIÓN Y COORDINACIÓN DEL PROYECTO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22673" y="4424205"/>
            <a:ext cx="3570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6.</a:t>
            </a: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COMUNICACIÓN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12 Imagen" descr="ciudadrodrigo.jpg"/>
          <p:cNvPicPr>
            <a:picLocks noChangeAspect="1"/>
          </p:cNvPicPr>
          <p:nvPr/>
        </p:nvPicPr>
        <p:blipFill>
          <a:blip r:embed="rId2" cstate="print"/>
          <a:srcRect t="16403" b="27338"/>
          <a:stretch>
            <a:fillRect/>
          </a:stretch>
        </p:blipFill>
        <p:spPr>
          <a:xfrm>
            <a:off x="4575939" y="4601497"/>
            <a:ext cx="7616061" cy="2256503"/>
          </a:xfrm>
          <a:prstGeom prst="rect">
            <a:avLst/>
          </a:prstGeom>
        </p:spPr>
      </p:pic>
      <p:pic>
        <p:nvPicPr>
          <p:cNvPr id="14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                Presentación Proyecto 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=""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1592825" y="1384173"/>
            <a:ext cx="97044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dirty="0" smtClean="0">
                <a:latin typeface="Arial" pitchFamily="34" charset="0"/>
                <a:cs typeface="Arial" pitchFamily="34" charset="0"/>
              </a:rPr>
              <a:t>Poner en valor el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patrimonio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histórico existente</a:t>
            </a:r>
            <a:endParaRPr lang="es-ES" altLang="zh-CN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2400" dirty="0" smtClean="0">
                <a:latin typeface="Arial" pitchFamily="34" charset="0"/>
                <a:cs typeface="Arial" pitchFamily="34" charset="0"/>
              </a:rPr>
              <a:t>Crear con todo el sector un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producto turístico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reconocible </a:t>
            </a:r>
          </a:p>
          <a:p>
            <a:pPr lvl="0"/>
            <a:r>
              <a:rPr lang="es-ES" sz="2400" dirty="0" smtClean="0">
                <a:latin typeface="Arial" pitchFamily="34" charset="0"/>
                <a:cs typeface="Arial" pitchFamily="34" charset="0"/>
              </a:rPr>
              <a:t>Ordenar la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agenda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de recreaciones, mercados, conferencias, etc.</a:t>
            </a:r>
          </a:p>
          <a:p>
            <a:pPr lvl="0"/>
            <a:r>
              <a:rPr lang="es-ES" sz="2400" dirty="0" smtClean="0">
                <a:latin typeface="Arial" pitchFamily="34" charset="0"/>
                <a:cs typeface="Arial" pitchFamily="34" charset="0"/>
              </a:rPr>
              <a:t>Propiciar el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trabajo en red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y la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cooperación público-privada</a:t>
            </a:r>
          </a:p>
          <a:p>
            <a:pPr lvl="0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Integrar asociaciones culturales, Universidad, empresas, etc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es-ES" sz="2400" dirty="0" smtClean="0">
                <a:latin typeface="Arial" pitchFamily="34" charset="0"/>
                <a:cs typeface="Arial" pitchFamily="34" charset="0"/>
              </a:rPr>
              <a:t>Unificar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marca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señalética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, marketing, etc.</a:t>
            </a:r>
          </a:p>
          <a:p>
            <a:pPr lvl="0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Comercializar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el producto en mercados nacionales e internacionales</a:t>
            </a:r>
            <a:endParaRPr lang="es-ES" sz="2400" dirty="0"/>
          </a:p>
        </p:txBody>
      </p:sp>
      <p:pic>
        <p:nvPicPr>
          <p:cNvPr id="7" name="6 Imagen" descr="almeida-estrel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717" y="4350774"/>
            <a:ext cx="4037780" cy="2271251"/>
          </a:xfrm>
          <a:prstGeom prst="rect">
            <a:avLst/>
          </a:prstGeom>
        </p:spPr>
      </p:pic>
      <p:pic>
        <p:nvPicPr>
          <p:cNvPr id="8" name="7 Imagen" descr="FUERTELACONCEPCION.jpg"/>
          <p:cNvPicPr>
            <a:picLocks noChangeAspect="1"/>
          </p:cNvPicPr>
          <p:nvPr/>
        </p:nvPicPr>
        <p:blipFill>
          <a:blip r:embed="rId4" cstate="print"/>
          <a:srcRect l="58898" t="16256" b="35415"/>
          <a:stretch>
            <a:fillRect/>
          </a:stretch>
        </p:blipFill>
        <p:spPr>
          <a:xfrm>
            <a:off x="8071051" y="4395020"/>
            <a:ext cx="3514271" cy="2241754"/>
          </a:xfrm>
          <a:prstGeom prst="rect">
            <a:avLst/>
          </a:prstGeom>
        </p:spPr>
      </p:pic>
      <p:pic>
        <p:nvPicPr>
          <p:cNvPr id="10" name="9 Imagen" descr="RECREACION2014 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2721" y="4365523"/>
            <a:ext cx="3008669" cy="2256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8724ed7-85bd-4ef7-83a0-a9342876c411">SYXP7E22ZW3K-1-100131</_dlc_DocId>
    <_dlc_DocIdUrl xmlns="b8724ed7-85bd-4ef7-83a0-a9342876c411">
      <Url>https://finnovaregio.sharepoint.com/_layouts/15/DocIdRedir.aspx?ID=SYXP7E22ZW3K-1-100131</Url>
      <Description>SYXP7E22ZW3K-1-100131</Description>
    </_dlc_DocIdUrl>
    <SharedWithUsers xmlns="b8724ed7-85bd-4ef7-83a0-a9342876c411">
      <UserInfo>
        <DisplayName>Ana Isabel Nava Tazo</DisplayName>
        <AccountId>43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C8623A5CBADD142950493C6B2B78B40" ma:contentTypeVersion="3" ma:contentTypeDescription="Crear nuevo documento." ma:contentTypeScope="" ma:versionID="34a3380534ebbab33ce3e85f4592dd38">
  <xsd:schema xmlns:xsd="http://www.w3.org/2001/XMLSchema" xmlns:xs="http://www.w3.org/2001/XMLSchema" xmlns:p="http://schemas.microsoft.com/office/2006/metadata/properties" xmlns:ns2="b8724ed7-85bd-4ef7-83a0-a9342876c411" targetNamespace="http://schemas.microsoft.com/office/2006/metadata/properties" ma:root="true" ma:fieldsID="b224a66784b01b0c883090c6ec1a18f0" ns2:_="">
    <xsd:import namespace="b8724ed7-85bd-4ef7-83a0-a9342876c41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724ed7-85bd-4ef7-83a0-a9342876c41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Hash de la sugerencia para compartir" ma:internalName="SharingHintHash" ma:readOnly="true">
      <xsd:simpleType>
        <xsd:restriction base="dms:Text"/>
      </xsd:simple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B0B3386-9090-4BED-82C3-5179806D9AA1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b8724ed7-85bd-4ef7-83a0-a9342876c411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F065F1F-AA63-4127-830A-6A6DA5EB60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724ed7-85bd-4ef7-83a0-a9342876c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012148C-7382-49D7-AE17-CC16CEFF55F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962856-C8BE-4CBF-B178-0A9A017D62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TM02900720[[fn=Integral]]</Template>
  <TotalTime>16214</TotalTime>
  <Words>1146</Words>
  <Application>Microsoft Office PowerPoint</Application>
  <PresentationFormat>Personalizado</PresentationFormat>
  <Paragraphs>166</Paragraphs>
  <Slides>18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HDOfficeLightV0</vt:lpstr>
      <vt:lpstr>1_HDOfficeLightV0</vt:lpstr>
      <vt:lpstr>2_HDOfficeLightV0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MUCHAS GRACIAS / MUITO OBRIGADO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NAPOCTEP en INTUR</dc:title>
  <dc:creator>Iñigo Bilbao</dc:creator>
  <cp:lastModifiedBy>inigo</cp:lastModifiedBy>
  <cp:revision>827</cp:revision>
  <cp:lastPrinted>2016-06-22T15:40:48Z</cp:lastPrinted>
  <dcterms:created xsi:type="dcterms:W3CDTF">2015-08-27T11:30:45Z</dcterms:created>
  <dcterms:modified xsi:type="dcterms:W3CDTF">2020-01-25T22:30:46Z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0x010100DC8623A5CBADD142950493C6B2B78B40</vt:lpwstr>
  </property>
  <property fmtid="{D5CDD505-2E9C-101B-9397-08002B2CF9AE}" pid="3" name="_dlc_DocIdItemGuid">
    <vt:lpwstr>1ad20776-21df-4249-a226-7b12eb088f51</vt:lpwstr>
  </property>
</Properties>
</file>