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5"/>
    <p:sldMasterId id="2147483795" r:id="rId6"/>
    <p:sldMasterId id="2147483807" r:id="rId7"/>
  </p:sldMasterIdLst>
  <p:notesMasterIdLst>
    <p:notesMasterId r:id="rId30"/>
  </p:notesMasterIdLst>
  <p:sldIdLst>
    <p:sldId id="286" r:id="rId8"/>
    <p:sldId id="616" r:id="rId9"/>
    <p:sldId id="605" r:id="rId10"/>
    <p:sldId id="615" r:id="rId11"/>
    <p:sldId id="600" r:id="rId12"/>
    <p:sldId id="603" r:id="rId13"/>
    <p:sldId id="617" r:id="rId14"/>
    <p:sldId id="604" r:id="rId15"/>
    <p:sldId id="599" r:id="rId16"/>
    <p:sldId id="618" r:id="rId17"/>
    <p:sldId id="619" r:id="rId18"/>
    <p:sldId id="608" r:id="rId19"/>
    <p:sldId id="620" r:id="rId20"/>
    <p:sldId id="609" r:id="rId21"/>
    <p:sldId id="612" r:id="rId22"/>
    <p:sldId id="613" r:id="rId23"/>
    <p:sldId id="624" r:id="rId24"/>
    <p:sldId id="623" r:id="rId25"/>
    <p:sldId id="622" r:id="rId26"/>
    <p:sldId id="621" r:id="rId27"/>
    <p:sldId id="625" r:id="rId28"/>
    <p:sldId id="614" r:id="rId29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jandra Muñoz" initials="AM" lastIdx="1" clrIdx="0">
    <p:extLst/>
  </p:cmAuthor>
  <p:cmAuthor id="2" name="Jose Manuel Requena" initials="JMR" lastIdx="0" clrIdx="1">
    <p:extLst>
      <p:ext uri="{19B8F6BF-5375-455C-9EA6-DF929625EA0E}">
        <p15:presenceInfo xmlns:p15="http://schemas.microsoft.com/office/powerpoint/2012/main" xmlns="" userId="Jose Manuel Requ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72" autoAdjust="0"/>
    <p:restoredTop sz="94280" autoAdjust="0"/>
  </p:normalViewPr>
  <p:slideViewPr>
    <p:cSldViewPr snapToGrid="0">
      <p:cViewPr varScale="1">
        <p:scale>
          <a:sx n="65" d="100"/>
          <a:sy n="65" d="100"/>
        </p:scale>
        <p:origin x="-55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1C6A45-8357-4588-B491-911C425869ED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3FC09-3050-41C1-8D4C-94C16CEBAB1B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4914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F9E2B5-041E-44E0-9499-AA922E2B2213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389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47746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797253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806303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77124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03508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47876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61180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292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3509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824019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03352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097624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73880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645522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8731822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439574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2211239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894056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5030529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20768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37839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2135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68427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8757498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13549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5878815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6861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87119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8560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65075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29867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739885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78300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47606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029816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50EBA23-2D51-45D4-90F7-5850F6BB90D3}" type="datetimeFigureOut">
              <a:rPr lang="es-ES" smtClean="0"/>
              <a:pPr/>
              <a:t>26/02/2020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D2D7-8B84-4163-AED1-56FDAFC4AE6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6963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9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4.png"/><Relationship Id="rId7" Type="http://schemas.openxmlformats.org/officeDocument/2006/relationships/image" Target="../media/image3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7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jpeg"/><Relationship Id="rId7" Type="http://schemas.openxmlformats.org/officeDocument/2006/relationships/image" Target="../media/image49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4.jpeg"/><Relationship Id="rId5" Type="http://schemas.openxmlformats.org/officeDocument/2006/relationships/image" Target="../media/image35.jpeg"/><Relationship Id="rId4" Type="http://schemas.openxmlformats.org/officeDocument/2006/relationships/image" Target="../media/image48.jpe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9.xml"/><Relationship Id="rId1" Type="http://schemas.openxmlformats.org/officeDocument/2006/relationships/video" Target="file:///C:\Users\Toshiba\Desktop\NAPOCTEP\NAPOCTEP\COMUNICACION\VIDEO\NAPOCTEP%20ESPA&#209;OL%20HD.mp4" TargetMode="Externa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CD40D480-176D-422E-9D88-7F97ECAE467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593" y="3876548"/>
            <a:ext cx="11165487" cy="132228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5412658"/>
            <a:ext cx="12192000" cy="1527912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61949" y="4137647"/>
            <a:ext cx="3577005" cy="13233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  </a:t>
            </a:r>
            <a:endParaRPr lang="es-ES" sz="32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  <a:p>
            <a:endParaRPr lang="es-ES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8288594" y="5403141"/>
            <a:ext cx="3704262" cy="1454859"/>
          </a:xfrm>
          <a:prstGeom prst="rect">
            <a:avLst/>
          </a:prstGeom>
        </p:spPr>
        <p:txBody>
          <a:bodyPr vert="horz" wrap="square" lIns="91406" tIns="45703" rIns="91406" bIns="45703" rtlCol="0" anchor="ctr">
            <a:noAutofit/>
          </a:bodyPr>
          <a:lstStyle/>
          <a:p>
            <a:pPr>
              <a:spcBef>
                <a:spcPct val="0"/>
              </a:spcBef>
            </a:pPr>
            <a:endParaRPr lang="es-ES_tradnl" dirty="0">
              <a:solidFill>
                <a:schemeClr val="bg1"/>
              </a:solidFill>
              <a:latin typeface="+mj-lt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s-ES_tradnl" b="1" dirty="0" smtClean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rPr>
              <a:t>Iñigo </a:t>
            </a:r>
            <a:r>
              <a:rPr lang="es-ES_tradnl" b="1" dirty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rPr>
              <a:t>BILBAO UBILLOS </a:t>
            </a:r>
            <a:r>
              <a:rPr lang="es-ES_tradnl" dirty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rPr>
              <a:t>(FINNOVA)</a:t>
            </a:r>
            <a:endParaRPr lang="es-ES_tradnl" dirty="0">
              <a:solidFill>
                <a:schemeClr val="bg1"/>
              </a:solidFill>
              <a:latin typeface="+mj-lt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s-ES_tradnl" dirty="0" smtClean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rPr>
              <a:t>ibilbao@finnova.eu </a:t>
            </a:r>
            <a:endParaRPr lang="es-ES_tradnl" dirty="0">
              <a:solidFill>
                <a:schemeClr val="bg1"/>
              </a:solidFill>
              <a:latin typeface="+mj-lt"/>
              <a:ea typeface="+mj-ea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5494494"/>
            <a:ext cx="29166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altLang="es-ES" sz="2000" b="1" dirty="0">
                <a:solidFill>
                  <a:schemeClr val="bg1"/>
                </a:solidFill>
              </a:rPr>
              <a:t>0700_NAPOCTEP_3_P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617746" y="2091062"/>
            <a:ext cx="11165487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altLang="es-ES" sz="4000" b="1" i="1" dirty="0" smtClean="0">
                <a:solidFill>
                  <a:schemeClr val="accent1"/>
                </a:solidFill>
              </a:rPr>
              <a:t>Proyecto </a:t>
            </a:r>
            <a:r>
              <a:rPr lang="es-ES" altLang="es-ES" sz="4000" b="1" i="1" dirty="0" smtClean="0">
                <a:solidFill>
                  <a:schemeClr val="accent1"/>
                </a:solidFill>
              </a:rPr>
              <a:t>NAPOCTEP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altLang="es-ES" sz="4000" b="1" i="1" dirty="0" smtClean="0">
                <a:solidFill>
                  <a:schemeClr val="accent1"/>
                </a:solidFill>
              </a:rPr>
              <a:t>Asamblea Asociación Histórica Vitoria 2013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altLang="es-ES" sz="2000" b="1" i="1" dirty="0" smtClean="0">
                <a:solidFill>
                  <a:schemeClr val="accent1"/>
                </a:solidFill>
              </a:rPr>
              <a:t>Vitoria, 26 de febrero de 2020</a:t>
            </a:r>
            <a:endParaRPr lang="es-ES" altLang="es-ES" sz="2000" b="1" i="1" dirty="0">
              <a:solidFill>
                <a:schemeClr val="accent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91729" y="5922626"/>
            <a:ext cx="427219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it-IT" b="1" dirty="0" smtClean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rPr>
              <a:t>Proyecto </a:t>
            </a:r>
            <a:r>
              <a:rPr lang="it-IT" b="1" dirty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rPr>
              <a:t>financiado por el fondo FEDER Programa INTERREG POCTEP 2014-2020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C183C93D-FB81-458E-88EF-43DC14DF675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77381" y="489032"/>
            <a:ext cx="5515898" cy="1494963"/>
          </a:xfrm>
          <a:prstGeom prst="rect">
            <a:avLst/>
          </a:prstGeom>
        </p:spPr>
      </p:pic>
      <p:pic>
        <p:nvPicPr>
          <p:cNvPr id="13" name="0 Imagen">
            <a:extLst>
              <a:ext uri="{FF2B5EF4-FFF2-40B4-BE49-F238E27FC236}">
                <a16:creationId xmlns="" xmlns:a16="http://schemas.microsoft.com/office/drawing/2014/main" id="{E1DCD76D-A9D7-40F6-B0EB-D0B237DD1696}"/>
              </a:ext>
            </a:extLst>
          </p:cNvPr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14352" y="-18703"/>
            <a:ext cx="12177648" cy="4778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4" name="0 Imagen">
            <a:extLst>
              <a:ext uri="{FF2B5EF4-FFF2-40B4-BE49-F238E27FC236}">
                <a16:creationId xmlns="" xmlns:a16="http://schemas.microsoft.com/office/drawing/2014/main" id="{22AABF74-C806-4962-A1B2-E3234C1A12C6}"/>
              </a:ext>
            </a:extLst>
          </p:cNvPr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5069874"/>
            <a:ext cx="12177648" cy="378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5" name="Imagen 12">
            <a:extLst>
              <a:ext uri="{FF2B5EF4-FFF2-40B4-BE49-F238E27FC236}">
                <a16:creationId xmlns="" xmlns:a16="http://schemas.microsoft.com/office/drawing/2014/main" id="{AB65DDAB-6E79-40AE-92D6-821E3969567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  <p:pic>
        <p:nvPicPr>
          <p:cNvPr id="16" name="15 Imagen" descr="Identificador+Junta+color,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38568" y="4026310"/>
            <a:ext cx="1386105" cy="86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86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</a:t>
            </a:r>
            <a:r>
              <a:rPr lang="pt-PT" sz="3600" dirty="0" smtClean="0"/>
              <a:t> Proyecto </a:t>
            </a:r>
            <a:r>
              <a:rPr lang="pt-PT" sz="3600" dirty="0" smtClean="0"/>
              <a:t>NAPOCTEP</a:t>
            </a:r>
            <a:endParaRPr lang="pt-PT" sz="3600" dirty="0"/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pic>
        <p:nvPicPr>
          <p:cNvPr id="6" name="Imagem 2">
            <a:extLst>
              <a:ext uri="{FF2B5EF4-FFF2-40B4-BE49-F238E27FC236}">
                <a16:creationId xmlns:a16="http://schemas.microsoft.com/office/drawing/2014/main" xmlns="" id="{832B55A4-3315-4875-B122-8019B2BD821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4939" y="1367615"/>
            <a:ext cx="7307061" cy="4262452"/>
          </a:xfrm>
          <a:prstGeom prst="rect">
            <a:avLst/>
          </a:prstGeom>
        </p:spPr>
      </p:pic>
      <p:pic>
        <p:nvPicPr>
          <p:cNvPr id="7" name="Imagen 4">
            <a:extLst>
              <a:ext uri="{FF2B5EF4-FFF2-40B4-BE49-F238E27FC236}">
                <a16:creationId xmlns:a16="http://schemas.microsoft.com/office/drawing/2014/main" xmlns="" id="{4B16642E-3113-43A3-A0D3-40453DBE69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38119"/>
            <a:ext cx="4220391" cy="5519881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5026512" y="6000316"/>
            <a:ext cx="7165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JORNADA DE LANZAMIENTO DEL PROYECTO 9-10 JULIO 2019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</a:t>
            </a:r>
            <a:r>
              <a:rPr lang="pt-PT" sz="3600" dirty="0" smtClean="0"/>
              <a:t>Proyecto </a:t>
            </a:r>
            <a:r>
              <a:rPr lang="pt-PT" sz="3600" dirty="0" smtClean="0"/>
              <a:t>NAPOCTEP</a:t>
            </a:r>
            <a:endParaRPr lang="pt-PT" sz="3600" dirty="0"/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pic>
        <p:nvPicPr>
          <p:cNvPr id="6" name="Imagem 7">
            <a:extLst>
              <a:ext uri="{FF2B5EF4-FFF2-40B4-BE49-F238E27FC236}">
                <a16:creationId xmlns:a16="http://schemas.microsoft.com/office/drawing/2014/main" xmlns="" id="{6811FB72-D8EF-4E8D-9D1F-550A653E29F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898" y="3728375"/>
            <a:ext cx="3844031" cy="2942080"/>
          </a:xfrm>
          <a:prstGeom prst="rect">
            <a:avLst/>
          </a:prstGeom>
        </p:spPr>
      </p:pic>
      <p:pic>
        <p:nvPicPr>
          <p:cNvPr id="8" name="Imagem 9">
            <a:extLst>
              <a:ext uri="{FF2B5EF4-FFF2-40B4-BE49-F238E27FC236}">
                <a16:creationId xmlns:a16="http://schemas.microsoft.com/office/drawing/2014/main" xmlns="" id="{38E3C6B5-EA0C-464F-B4E9-C783DE82B20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286" y="1262749"/>
            <a:ext cx="4110313" cy="2465625"/>
          </a:xfrm>
          <a:prstGeom prst="rect">
            <a:avLst/>
          </a:prstGeom>
        </p:spPr>
      </p:pic>
      <p:pic>
        <p:nvPicPr>
          <p:cNvPr id="9" name="Imagem 11">
            <a:extLst>
              <a:ext uri="{FF2B5EF4-FFF2-40B4-BE49-F238E27FC236}">
                <a16:creationId xmlns:a16="http://schemas.microsoft.com/office/drawing/2014/main" xmlns="" id="{0773B4E7-F505-4ED7-8AA8-150D12B1E48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l="12598" r="19882"/>
          <a:stretch>
            <a:fillRect/>
          </a:stretch>
        </p:blipFill>
        <p:spPr>
          <a:xfrm>
            <a:off x="8791387" y="1222921"/>
            <a:ext cx="3400613" cy="2833086"/>
          </a:xfrm>
          <a:prstGeom prst="rect">
            <a:avLst/>
          </a:prstGeom>
        </p:spPr>
      </p:pic>
      <p:pic>
        <p:nvPicPr>
          <p:cNvPr id="10" name="Imagem 8">
            <a:extLst>
              <a:ext uri="{FF2B5EF4-FFF2-40B4-BE49-F238E27FC236}">
                <a16:creationId xmlns:a16="http://schemas.microsoft.com/office/drawing/2014/main" xmlns="" id="{0D42770E-2E4B-4E16-8E44-0ABA0AB1689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5636" y="3966654"/>
            <a:ext cx="5140171" cy="2891346"/>
          </a:xfrm>
          <a:prstGeom prst="rect">
            <a:avLst/>
          </a:prstGeom>
        </p:spPr>
      </p:pic>
      <p:sp>
        <p:nvSpPr>
          <p:cNvPr id="1026" name="AutoShape 2" descr="Rutas para revivir los sitios más representativos de Napoleón en Salamanc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8" name="AutoShape 4" descr="Rutas para revivir los sitios más representativos de Napoleón en Salamanc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30" name="Picture 6" descr="http://napoctep.eu/wp-content/uploads/wp-links-page/LaJuntaelaborarrutastursticasentornoalafiguradeNapolen1573653431.jpg"/>
          <p:cNvPicPr>
            <a:picLocks noChangeAspect="1" noChangeArrowheads="1"/>
          </p:cNvPicPr>
          <p:nvPr/>
        </p:nvPicPr>
        <p:blipFill>
          <a:blip r:embed="rId7" cstate="print"/>
          <a:srcRect l="10630" t="4223" r="7087" b="2111"/>
          <a:stretch>
            <a:fillRect/>
          </a:stretch>
        </p:blipFill>
        <p:spPr bwMode="auto">
          <a:xfrm>
            <a:off x="0" y="1258091"/>
            <a:ext cx="3582868" cy="2281522"/>
          </a:xfrm>
          <a:prstGeom prst="rect">
            <a:avLst/>
          </a:prstGeom>
          <a:noFill/>
        </p:spPr>
      </p:pic>
      <p:pic>
        <p:nvPicPr>
          <p:cNvPr id="1032" name="Picture 8" descr="http://napoctep.eu/wp-content/uploads/2019/07/LaGaceta-768x1026.jpg"/>
          <p:cNvPicPr>
            <a:picLocks noChangeAspect="1" noChangeArrowheads="1"/>
          </p:cNvPicPr>
          <p:nvPr/>
        </p:nvPicPr>
        <p:blipFill>
          <a:blip r:embed="rId8" cstate="print"/>
          <a:srcRect l="4429" t="3315" r="1969" b="28365"/>
          <a:stretch>
            <a:fillRect/>
          </a:stretch>
        </p:blipFill>
        <p:spPr bwMode="auto">
          <a:xfrm>
            <a:off x="8971360" y="3717770"/>
            <a:ext cx="3220640" cy="3140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  Proyecto </a:t>
            </a:r>
            <a:r>
              <a:rPr lang="pt-PT" sz="3600" dirty="0" smtClean="0"/>
              <a:t>NAPOCTEP</a:t>
            </a: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943896" y="1325179"/>
            <a:ext cx="106188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400" b="1" dirty="0" smtClean="0"/>
              <a:t>ACTIVIDAD 1: </a:t>
            </a:r>
            <a:r>
              <a:rPr lang="es-ES" sz="2400" dirty="0" smtClean="0"/>
              <a:t>Estudio y Diseño del Itinerario Cultural y Turístico.</a:t>
            </a:r>
          </a:p>
          <a:p>
            <a:pPr lvl="0"/>
            <a:r>
              <a:rPr lang="es-ES" sz="2400" dirty="0" smtClean="0"/>
              <a:t>Responsable: Fundación Santa María la Real del Patrimonio Histórico</a:t>
            </a:r>
          </a:p>
          <a:p>
            <a:pPr lvl="0"/>
            <a:endParaRPr lang="es-ES" sz="2400" dirty="0" smtClean="0"/>
          </a:p>
          <a:p>
            <a:pPr lvl="0">
              <a:buFontTx/>
              <a:buChar char="-"/>
            </a:pPr>
            <a:r>
              <a:rPr lang="es-ES" sz="2400" dirty="0" smtClean="0"/>
              <a:t> Estudio de contextualización histórica.</a:t>
            </a:r>
          </a:p>
          <a:p>
            <a:pPr lvl="0">
              <a:buFontTx/>
              <a:buChar char="-"/>
            </a:pPr>
            <a:r>
              <a:rPr lang="es-ES" sz="2400" dirty="0" smtClean="0"/>
              <a:t> Diseño de 10 rutas diferentes:</a:t>
            </a:r>
          </a:p>
        </p:txBody>
      </p:sp>
      <p:sp>
        <p:nvSpPr>
          <p:cNvPr id="9" name="Rectángulo 7"/>
          <p:cNvSpPr/>
          <p:nvPr/>
        </p:nvSpPr>
        <p:spPr>
          <a:xfrm>
            <a:off x="403987" y="3387874"/>
            <a:ext cx="53926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smtClean="0">
                <a:solidFill>
                  <a:srgbClr val="00A451"/>
                </a:solidFill>
                <a:latin typeface="+mj-lt"/>
                <a:ea typeface="+mj-ea"/>
                <a:cs typeface="+mj-cs"/>
              </a:rPr>
              <a:t>Diseño Rutas</a:t>
            </a:r>
            <a:endParaRPr lang="es-ES" sz="3200" b="1" dirty="0">
              <a:solidFill>
                <a:srgbClr val="00A451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b="1" dirty="0" smtClean="0"/>
              <a:t>Rutas movimiento de tropas</a:t>
            </a:r>
          </a:p>
          <a:p>
            <a:r>
              <a:rPr lang="es-ES" sz="1600" dirty="0" smtClean="0"/>
              <a:t>Invasión de </a:t>
            </a:r>
            <a:r>
              <a:rPr lang="es-ES" sz="1600" dirty="0" err="1" smtClean="0"/>
              <a:t>Junot</a:t>
            </a:r>
            <a:r>
              <a:rPr lang="es-ES" sz="1600" dirty="0" smtClean="0"/>
              <a:t>, Retirada de </a:t>
            </a:r>
            <a:r>
              <a:rPr lang="es-ES" sz="1600" dirty="0" err="1" smtClean="0"/>
              <a:t>Massena</a:t>
            </a:r>
            <a:r>
              <a:rPr lang="es-ES" sz="1600" dirty="0" smtClean="0"/>
              <a:t>, La Carrera del inglés, </a:t>
            </a:r>
            <a:r>
              <a:rPr lang="es-ES" sz="1600" dirty="0" err="1" smtClean="0"/>
              <a:t>Marmont</a:t>
            </a:r>
            <a:endParaRPr lang="es-ES" sz="1600" dirty="0" smtClean="0"/>
          </a:p>
          <a:p>
            <a:endParaRPr lang="es-ES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b="1" dirty="0" smtClean="0"/>
              <a:t>Rutas personajes históricos</a:t>
            </a:r>
          </a:p>
          <a:p>
            <a:r>
              <a:rPr lang="es-ES" sz="1600" dirty="0" err="1"/>
              <a:t>Welington</a:t>
            </a:r>
            <a:r>
              <a:rPr lang="es-ES" sz="1600" dirty="0"/>
              <a:t>, El Empecinado, El </a:t>
            </a:r>
            <a:r>
              <a:rPr lang="es-ES" sz="1600" dirty="0" smtClean="0"/>
              <a:t>Charro, </a:t>
            </a:r>
            <a:r>
              <a:rPr lang="es-ES" sz="1600" dirty="0"/>
              <a:t>Francisco da </a:t>
            </a:r>
            <a:r>
              <a:rPr lang="es-ES" sz="1600" dirty="0" smtClean="0"/>
              <a:t>Silveira</a:t>
            </a:r>
          </a:p>
          <a:p>
            <a:endParaRPr lang="es-ES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b="1" dirty="0" smtClean="0"/>
              <a:t>Rutas temáticas</a:t>
            </a:r>
          </a:p>
          <a:p>
            <a:r>
              <a:rPr lang="es-ES" sz="1600" dirty="0" err="1"/>
              <a:t>Linhas</a:t>
            </a:r>
            <a:r>
              <a:rPr lang="es-ES" sz="1600" dirty="0"/>
              <a:t> Torres </a:t>
            </a:r>
            <a:r>
              <a:rPr lang="es-ES" sz="1600" dirty="0" err="1"/>
              <a:t>Vedras</a:t>
            </a:r>
            <a:r>
              <a:rPr lang="es-ES" sz="1600" dirty="0"/>
              <a:t>, </a:t>
            </a:r>
            <a:r>
              <a:rPr lang="es-ES" sz="1600" dirty="0" smtClean="0"/>
              <a:t>Asedios </a:t>
            </a:r>
            <a:endParaRPr lang="es-ES" sz="1600" dirty="0"/>
          </a:p>
        </p:txBody>
      </p:sp>
      <p:pic>
        <p:nvPicPr>
          <p:cNvPr id="11" name="Marcador de contenido 8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0" y="3512574"/>
            <a:ext cx="6172200" cy="2639860"/>
          </a:xfrm>
        </p:spPr>
      </p:pic>
      <p:sp>
        <p:nvSpPr>
          <p:cNvPr id="12" name="CuadroTexto 9"/>
          <p:cNvSpPr txBox="1"/>
          <p:nvPr/>
        </p:nvSpPr>
        <p:spPr>
          <a:xfrm>
            <a:off x="6019800" y="6370493"/>
            <a:ext cx="617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 dirty="0" smtClean="0"/>
              <a:t>As </a:t>
            </a:r>
            <a:r>
              <a:rPr lang="pt-BR" sz="1200" i="1" dirty="0"/>
              <a:t>Guerrilhas na Guerra </a:t>
            </a:r>
            <a:r>
              <a:rPr lang="pt-BR" sz="1200" i="1" dirty="0" smtClean="0"/>
              <a:t>Peninsular</a:t>
            </a:r>
            <a:r>
              <a:rPr lang="pt-BR" sz="1200" dirty="0" smtClean="0"/>
              <a:t>, </a:t>
            </a:r>
            <a:r>
              <a:rPr lang="pt-BR" sz="1200" dirty="0"/>
              <a:t>por </a:t>
            </a:r>
            <a:r>
              <a:rPr lang="pt-BR" sz="1200" b="1" dirty="0"/>
              <a:t>Roque Gameiro </a:t>
            </a:r>
            <a:r>
              <a:rPr lang="pt-BR" sz="1200" dirty="0"/>
              <a:t>(Quadros da História de Portugal, 1917</a:t>
            </a:r>
            <a:r>
              <a:rPr lang="pt-BR" sz="1200" dirty="0" smtClean="0"/>
              <a:t>)</a:t>
            </a:r>
            <a:endParaRPr lang="es-ES" sz="1200" dirty="0"/>
          </a:p>
        </p:txBody>
      </p:sp>
      <p:pic>
        <p:nvPicPr>
          <p:cNvPr id="13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3082413" y="1289613"/>
          <a:ext cx="8967019" cy="5529505"/>
        </p:xfrm>
        <a:graphic>
          <a:graphicData uri="http://schemas.openxmlformats.org/drawingml/2006/table">
            <a:tbl>
              <a:tblPr/>
              <a:tblGrid>
                <a:gridCol w="3259756"/>
                <a:gridCol w="2703807"/>
                <a:gridCol w="3003456"/>
              </a:tblGrid>
              <a:tr h="178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s-ES" sz="10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I. DATOS DESCRIPTIVOS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2D2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s-ES" sz="1000" b="1">
                          <a:latin typeface="Calibri"/>
                          <a:ea typeface="Calibri"/>
                          <a:cs typeface="Times New Roman"/>
                        </a:rPr>
                        <a:t>II. DATOS JURÍDICO /ADMINISTRATIVOS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A3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III. DOCUMENTOS GRÁFICOS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932E"/>
                    </a:solidFill>
                  </a:tcPr>
                </a:tc>
              </a:tr>
              <a:tr h="4619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es-ES" sz="1000" i="1" dirty="0">
                          <a:latin typeface="Times New Roman"/>
                          <a:ea typeface="Calibri"/>
                          <a:cs typeface="Times New Roman"/>
                        </a:rPr>
                        <a:t>Denominación</a:t>
                      </a: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</a:t>
                      </a:r>
                      <a:r>
                        <a:rPr lang="es-ES" sz="10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Principal.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Accesoria.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Régimen de propiedad: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a) Nombre y apellidos o razón social.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b) Contacto.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Fotografía</a:t>
                      </a: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s.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es-ES" sz="1000" i="1" dirty="0">
                          <a:latin typeface="Times New Roman"/>
                          <a:ea typeface="Calibri"/>
                          <a:cs typeface="Times New Roman"/>
                        </a:rPr>
                        <a:t>Descripción: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 Inmueble.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Partes integrantes, pertenencias y accesorios.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c) Delimitación del entorno afectado.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d) Bienes muebles que comprende y constituyan parte esencial de su historia.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e) Otros datos. Por ej. Personajes con relevancia histórica que estén relacionados con el bien (enterramientos, nacimientos, acuartelamientos, etc.,)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es-ES" sz="1000" i="1" dirty="0">
                          <a:latin typeface="Times New Roman"/>
                          <a:ea typeface="Calibri"/>
                          <a:cs typeface="Times New Roman"/>
                        </a:rPr>
                        <a:t>Régimen de gestión: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 Datos personales o de la institución.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 Nombre y apellidos o razón social.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Contacto.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Visitas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a) Horario de visitas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b) Tarifas públicas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latin typeface="Times New Roman"/>
                          <a:ea typeface="Calibri"/>
                          <a:cs typeface="Times New Roman"/>
                        </a:rPr>
                        <a:t>C) Accesibilidad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Planos</a:t>
                      </a: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Correspondiente al inmueble y al entorno afectado.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3.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Datos histórico-artísticos: (Descripción)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a) Época.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b) Autor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c) Estilo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d) Otros datos.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3.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Régimen de protección.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a) Figura jurídica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b) Fechas expedientes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3.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Vídeos u otros métodos de representación</a:t>
                      </a: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4.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Bibliografía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5.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Estado de conservación: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a) Condición.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b) Partes que faltan.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c) Restauraciones realizadas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6.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Uso.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2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7. </a:t>
                      </a:r>
                      <a:r>
                        <a:rPr lang="es-ES" sz="1000" i="1">
                          <a:latin typeface="Times New Roman"/>
                          <a:ea typeface="Calibri"/>
                          <a:cs typeface="Times New Roman"/>
                        </a:rPr>
                        <a:t>Localización: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a) Comunidad Autónoma.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b) Provincia.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c) Municipio / Localidad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d) Ubicación.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- Coordenadas: Decimales o Sexagesimales o UTM. En su defecto link a Google Maps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latin typeface="Times New Roman"/>
                          <a:ea typeface="Calibri"/>
                          <a:cs typeface="Times New Roman"/>
                        </a:rPr>
                        <a:t>8. Observaciones.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39" marR="66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4"/>
          <p:cNvSpPr/>
          <p:nvPr/>
        </p:nvSpPr>
        <p:spPr>
          <a:xfrm>
            <a:off x="0" y="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</a:t>
            </a:r>
            <a:r>
              <a:rPr lang="pt-PT" sz="3600" dirty="0" smtClean="0"/>
              <a:t>Proyecto </a:t>
            </a:r>
            <a:r>
              <a:rPr lang="pt-PT" sz="3600" dirty="0" smtClean="0"/>
              <a:t>NAPOCTEP</a:t>
            </a:r>
            <a:endParaRPr lang="pt-PT" sz="3600" dirty="0"/>
          </a:p>
        </p:txBody>
      </p:sp>
      <p:pic>
        <p:nvPicPr>
          <p:cNvPr id="7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501446" y="4835193"/>
            <a:ext cx="19287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FICHA  BIENES</a:t>
            </a:r>
          </a:p>
          <a:p>
            <a:r>
              <a:rPr lang="es-E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INMUEBLES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/>
          <p:nvPr/>
        </p:nvSpPr>
        <p:spPr>
          <a:xfrm>
            <a:off x="0" y="4481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   Proyecto </a:t>
            </a:r>
            <a:r>
              <a:rPr lang="pt-PT" sz="3600" dirty="0" smtClean="0"/>
              <a:t>NAPOCTEP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40000"/>
                  <a:lumOff val="60000"/>
                </a:srgbClr>
              </a:solidFill>
              <a:effectLst/>
              <a:uLnTx/>
              <a:uFillTx/>
              <a:latin typeface="Calibri Light"/>
              <a:ea typeface="Corbel" charset="0"/>
              <a:cs typeface="Corbel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70EB82FC-694B-4909-BC5B-062F38D83AD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pic>
        <p:nvPicPr>
          <p:cNvPr id="5" name="0 Imagen">
            <a:extLst>
              <a:ext uri="{FF2B5EF4-FFF2-40B4-BE49-F238E27FC236}">
                <a16:creationId xmlns="" xmlns:a16="http://schemas.microsoft.com/office/drawing/2014/main" id="{D2AE278C-1143-4A3C-8E86-E87AC362B14E}"/>
              </a:ext>
            </a:extLst>
          </p:cNvPr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14352" y="1241016"/>
            <a:ext cx="12177648" cy="378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500" y="1711968"/>
            <a:ext cx="8191500" cy="483235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11564" y="2856166"/>
            <a:ext cx="376813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00A451"/>
                </a:solidFill>
              </a:rPr>
              <a:t>Ruta </a:t>
            </a:r>
            <a:r>
              <a:rPr lang="es-ES" b="1" dirty="0">
                <a:solidFill>
                  <a:srgbClr val="00A451"/>
                </a:solidFill>
              </a:rPr>
              <a:t>Lugares de </a:t>
            </a:r>
            <a:r>
              <a:rPr lang="es-ES" b="1" dirty="0" smtClean="0">
                <a:solidFill>
                  <a:srgbClr val="00A451"/>
                </a:solidFill>
              </a:rPr>
              <a:t>Wellington</a:t>
            </a:r>
          </a:p>
          <a:p>
            <a:endParaRPr lang="es-ES" b="1" dirty="0">
              <a:solidFill>
                <a:srgbClr val="00A451"/>
              </a:solidFill>
            </a:endParaRPr>
          </a:p>
          <a:p>
            <a:pPr algn="just"/>
            <a:r>
              <a:rPr lang="es-ES" sz="1600" i="1" dirty="0" err="1"/>
              <a:t>Figueira</a:t>
            </a:r>
            <a:r>
              <a:rPr lang="es-ES" sz="1600" i="1" dirty="0"/>
              <a:t> da </a:t>
            </a:r>
            <a:r>
              <a:rPr lang="es-ES" sz="1600" i="1" dirty="0" err="1"/>
              <a:t>Foz</a:t>
            </a:r>
            <a:r>
              <a:rPr lang="es-ES" sz="1600" i="1" dirty="0"/>
              <a:t>, </a:t>
            </a:r>
            <a:r>
              <a:rPr lang="es-ES" sz="1600" i="1" dirty="0" err="1"/>
              <a:t>Roliça</a:t>
            </a:r>
            <a:r>
              <a:rPr lang="es-ES" sz="1600" i="1" dirty="0"/>
              <a:t>, </a:t>
            </a:r>
            <a:r>
              <a:rPr lang="es-ES" sz="1600" i="1" dirty="0" err="1"/>
              <a:t>Vimeiro</a:t>
            </a:r>
            <a:r>
              <a:rPr lang="es-ES" sz="1600" i="1" dirty="0"/>
              <a:t>, </a:t>
            </a:r>
            <a:r>
              <a:rPr lang="es-ES" sz="1600" i="1" dirty="0" smtClean="0"/>
              <a:t>Leiria </a:t>
            </a:r>
            <a:r>
              <a:rPr lang="es-ES" sz="1600" i="1" dirty="0" err="1"/>
              <a:t>Óbidos</a:t>
            </a:r>
            <a:r>
              <a:rPr lang="es-ES" sz="1600" i="1" dirty="0"/>
              <a:t>, Torres </a:t>
            </a:r>
            <a:r>
              <a:rPr lang="es-ES" sz="1600" i="1" dirty="0" err="1"/>
              <a:t>Vedras</a:t>
            </a:r>
            <a:r>
              <a:rPr lang="es-ES" sz="1600" i="1" dirty="0"/>
              <a:t> (Quinta dos </a:t>
            </a:r>
            <a:r>
              <a:rPr lang="es-ES" sz="1600" i="1" dirty="0" err="1"/>
              <a:t>Freixos</a:t>
            </a:r>
            <a:r>
              <a:rPr lang="es-ES" sz="1600" i="1" dirty="0"/>
              <a:t>, Grande </a:t>
            </a:r>
            <a:r>
              <a:rPr lang="es-ES" sz="1600" i="1" dirty="0" err="1"/>
              <a:t>Reduto</a:t>
            </a:r>
            <a:r>
              <a:rPr lang="es-ES" sz="1600" i="1" dirty="0"/>
              <a:t> do </a:t>
            </a:r>
            <a:r>
              <a:rPr lang="es-ES" sz="1600" i="1" dirty="0" err="1"/>
              <a:t>Alqueidão</a:t>
            </a:r>
            <a:r>
              <a:rPr lang="es-ES" sz="1600" i="1" dirty="0"/>
              <a:t>) Coímbra, Sierra de </a:t>
            </a:r>
            <a:r>
              <a:rPr lang="es-ES" sz="1600" i="1" dirty="0" err="1"/>
              <a:t>Buçaco</a:t>
            </a:r>
            <a:r>
              <a:rPr lang="es-ES" sz="1600" i="1" dirty="0"/>
              <a:t>, </a:t>
            </a:r>
            <a:r>
              <a:rPr lang="es-ES" sz="1600" i="1" dirty="0" err="1"/>
              <a:t>Abrantes</a:t>
            </a:r>
            <a:r>
              <a:rPr lang="es-ES" sz="1600" i="1" dirty="0"/>
              <a:t>, Castelo Branco, Viseu, Sabugal, Fuentes de </a:t>
            </a:r>
            <a:r>
              <a:rPr lang="es-ES" sz="1600" i="1" dirty="0" err="1"/>
              <a:t>Oñoro</a:t>
            </a:r>
            <a:r>
              <a:rPr lang="es-ES" sz="1600" i="1" dirty="0"/>
              <a:t>, </a:t>
            </a:r>
            <a:r>
              <a:rPr lang="es-ES" sz="1600" i="1" dirty="0" err="1"/>
              <a:t>Fuenteguinaldo</a:t>
            </a:r>
            <a:r>
              <a:rPr lang="es-ES" sz="1600" i="1" dirty="0"/>
              <a:t>, Ciudad Rodrigo, Almeida, Salamanca, Centro de interpretación Batalla de los </a:t>
            </a:r>
            <a:r>
              <a:rPr lang="es-ES" sz="1600" i="1" dirty="0" err="1"/>
              <a:t>Arapiles</a:t>
            </a:r>
            <a:r>
              <a:rPr lang="es-ES" sz="1600" i="1" dirty="0"/>
              <a:t>, </a:t>
            </a:r>
            <a:r>
              <a:rPr lang="es-ES" sz="1600" i="1" dirty="0" err="1"/>
              <a:t>Garcihernández</a:t>
            </a:r>
            <a:r>
              <a:rPr lang="es-ES" sz="1600" i="1" dirty="0"/>
              <a:t>, Valladolid, Toro, Alba de Tormes, Zamora, </a:t>
            </a:r>
            <a:r>
              <a:rPr lang="es-ES" sz="1600" i="1" dirty="0" err="1"/>
              <a:t>Boecillo</a:t>
            </a:r>
            <a:r>
              <a:rPr lang="es-ES" sz="1600" i="1" dirty="0"/>
              <a:t>, Miranda Do </a:t>
            </a:r>
            <a:r>
              <a:rPr lang="es-ES" sz="1600" i="1" dirty="0" err="1"/>
              <a:t>Douro</a:t>
            </a:r>
            <a:r>
              <a:rPr lang="es-ES" sz="1600" i="1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35103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   Proyecto </a:t>
            </a:r>
            <a:r>
              <a:rPr lang="pt-PT" sz="3600" dirty="0" smtClean="0"/>
              <a:t>NAPOCTEP</a:t>
            </a: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943896" y="1325179"/>
            <a:ext cx="1061883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b="1" dirty="0" smtClean="0">
                <a:latin typeface="Arial" pitchFamily="34" charset="0"/>
                <a:cs typeface="Arial" pitchFamily="34" charset="0"/>
              </a:rPr>
              <a:t>ACTIVIDAD 6: Comunicación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Responsable: Fundación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Finnova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>
              <a:buFontTx/>
              <a:buChar char="-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Diseño de imagen corporativa del proyecto: logos, folletos, roll-ups, etc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pPr lvl="0">
              <a:buFontTx/>
              <a:buChar char="-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Creación de página web, perfiles en redes sociales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pPr lvl="0">
              <a:buFontTx/>
              <a:buChar char="-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Notas de prensa,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clipping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medio, etc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pPr lvl="0">
              <a:buFontTx/>
              <a:buChar char="-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Asistencia a Ferias y eventos: INTUR, FERHISPOR, FITUR, etc.</a:t>
            </a:r>
          </a:p>
          <a:p>
            <a:pPr lvl="0">
              <a:buFontTx/>
              <a:buChar char="-"/>
            </a:pPr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pPr lvl="0">
              <a:buFontTx/>
              <a:buChar char="-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Video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y banco de imágenes</a:t>
            </a:r>
          </a:p>
          <a:p>
            <a:pPr lvl="0">
              <a:buFontTx/>
              <a:buChar char="-"/>
            </a:pPr>
            <a:endParaRPr lang="es-ES" sz="2400" dirty="0" smtClean="0"/>
          </a:p>
        </p:txBody>
      </p:sp>
      <p:pic>
        <p:nvPicPr>
          <p:cNvPr id="13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  <p:pic>
        <p:nvPicPr>
          <p:cNvPr id="14" name="13 Imagen" descr="VISITACARMENHERNANDEZ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7779" y="4461386"/>
            <a:ext cx="2802193" cy="2101645"/>
          </a:xfrm>
          <a:prstGeom prst="rect">
            <a:avLst/>
          </a:prstGeom>
        </p:spPr>
      </p:pic>
      <p:pic>
        <p:nvPicPr>
          <p:cNvPr id="15" name="14 Imagen" descr="PRESENTACION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4454013"/>
            <a:ext cx="2812024" cy="2109019"/>
          </a:xfrm>
          <a:prstGeom prst="rect">
            <a:avLst/>
          </a:prstGeom>
        </p:spPr>
      </p:pic>
      <p:pic>
        <p:nvPicPr>
          <p:cNvPr id="17" name="16 Imagen" descr="FOLLETO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497961" y="4454013"/>
            <a:ext cx="2694039" cy="2079521"/>
          </a:xfrm>
          <a:prstGeom prst="rect">
            <a:avLst/>
          </a:prstGeom>
        </p:spPr>
      </p:pic>
      <p:pic>
        <p:nvPicPr>
          <p:cNvPr id="1026" name="Picture 2" descr="http://web.finnovaregio.org/wp-content/uploads/2019/11/WhatsApp-Image-2019-11-21-at-12.05.21-1110x550.jpeg"/>
          <p:cNvPicPr>
            <a:picLocks noChangeAspect="1" noChangeArrowheads="1"/>
          </p:cNvPicPr>
          <p:nvPr/>
        </p:nvPicPr>
        <p:blipFill>
          <a:blip r:embed="rId7" cstate="print"/>
          <a:srcRect r="17365"/>
          <a:stretch>
            <a:fillRect/>
          </a:stretch>
        </p:blipFill>
        <p:spPr bwMode="auto">
          <a:xfrm>
            <a:off x="2943021" y="4439264"/>
            <a:ext cx="3516622" cy="2109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   Proyecto </a:t>
            </a:r>
            <a:r>
              <a:rPr lang="pt-PT" sz="3600" dirty="0" smtClean="0"/>
              <a:t>NAPOCTEP</a:t>
            </a: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324464" y="1225689"/>
            <a:ext cx="1061883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b="1" dirty="0" smtClean="0">
                <a:latin typeface="Arial" pitchFamily="34" charset="0"/>
                <a:cs typeface="Arial" pitchFamily="34" charset="0"/>
              </a:rPr>
              <a:t>PROXIMO RETOS:</a:t>
            </a:r>
          </a:p>
          <a:p>
            <a:pPr lvl="0"/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b="1" dirty="0" smtClean="0">
                <a:latin typeface="Arial" pitchFamily="34" charset="0"/>
                <a:cs typeface="Arial" pitchFamily="34" charset="0"/>
              </a:rPr>
              <a:t>Actividad 2: Creación de la marca, </a:t>
            </a:r>
            <a:r>
              <a:rPr lang="es-ES" b="1" dirty="0" err="1" smtClean="0">
                <a:latin typeface="Arial" pitchFamily="34" charset="0"/>
                <a:cs typeface="Arial" pitchFamily="34" charset="0"/>
              </a:rPr>
              <a:t>señalética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, etc.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Responsable: Turismo Centro de Portugal</a:t>
            </a:r>
          </a:p>
          <a:p>
            <a:pPr lvl="0"/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b="1" dirty="0" smtClean="0">
                <a:latin typeface="Arial" pitchFamily="34" charset="0"/>
                <a:cs typeface="Arial" pitchFamily="34" charset="0"/>
              </a:rPr>
              <a:t>Actividad 3: Creación del producto virtual</a:t>
            </a: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Responsable: SEGITTUR</a:t>
            </a:r>
          </a:p>
          <a:p>
            <a:pPr lvl="0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b="1" dirty="0" smtClean="0">
                <a:latin typeface="Arial" pitchFamily="34" charset="0"/>
                <a:cs typeface="Arial" pitchFamily="34" charset="0"/>
              </a:rPr>
              <a:t>Actividad 4:  Creación y explotación del producto turístico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Responsable: Fundación Siglo (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JCyL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0">
              <a:buFontTx/>
              <a:buChar char="-"/>
            </a:pPr>
            <a:endParaRPr lang="es-ES" sz="2400" dirty="0" smtClean="0"/>
          </a:p>
        </p:txBody>
      </p:sp>
      <p:pic>
        <p:nvPicPr>
          <p:cNvPr id="13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  <p:pic>
        <p:nvPicPr>
          <p:cNvPr id="11" name="Picture 18" descr="Resultado de imagen de wallonie route napoleon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9705" y="4822723"/>
            <a:ext cx="907371" cy="1769805"/>
          </a:xfrm>
          <a:prstGeom prst="rect">
            <a:avLst/>
          </a:prstGeom>
          <a:noFill/>
        </p:spPr>
      </p:pic>
      <p:pic>
        <p:nvPicPr>
          <p:cNvPr id="12" name="Picture 14" descr="File:Route Napoléon en Walloni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22080" y="1548580"/>
            <a:ext cx="1112519" cy="1142999"/>
          </a:xfrm>
          <a:prstGeom prst="rect">
            <a:avLst/>
          </a:prstGeom>
          <a:noFill/>
        </p:spPr>
      </p:pic>
      <p:pic>
        <p:nvPicPr>
          <p:cNvPr id="16" name="Picture 6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18260" y="1542896"/>
            <a:ext cx="2882591" cy="1108690"/>
          </a:xfrm>
          <a:prstGeom prst="rect">
            <a:avLst/>
          </a:prstGeom>
          <a:solidFill>
            <a:srgbClr val="3A7E64">
              <a:alpha val="44000"/>
            </a:srgbClr>
          </a:solidFill>
        </p:spPr>
      </p:pic>
      <p:pic>
        <p:nvPicPr>
          <p:cNvPr id="18" name="Picture 12" descr="https://www.cilt.pt/images/service-md/ficheiros/imagens/img-audioguias.jpg"/>
          <p:cNvPicPr>
            <a:picLocks noChangeAspect="1" noChangeArrowheads="1"/>
          </p:cNvPicPr>
          <p:nvPr/>
        </p:nvPicPr>
        <p:blipFill>
          <a:blip r:embed="rId7" cstate="print"/>
          <a:srcRect r="38875"/>
          <a:stretch>
            <a:fillRect/>
          </a:stretch>
        </p:blipFill>
        <p:spPr bwMode="auto">
          <a:xfrm>
            <a:off x="9910916" y="3018503"/>
            <a:ext cx="1935011" cy="1582994"/>
          </a:xfrm>
          <a:prstGeom prst="rect">
            <a:avLst/>
          </a:prstGeom>
          <a:noFill/>
        </p:spPr>
      </p:pic>
      <p:pic>
        <p:nvPicPr>
          <p:cNvPr id="19" name="Picture 6" descr="https://www.cilt.pt/images/service-md/ficheiros/imagens/img-multimedi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32" y="3004369"/>
            <a:ext cx="3151239" cy="1575620"/>
          </a:xfrm>
          <a:prstGeom prst="rect">
            <a:avLst/>
          </a:prstGeom>
          <a:noFill/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93278" y="4820383"/>
            <a:ext cx="2949678" cy="176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</a:t>
            </a:r>
            <a:r>
              <a:rPr lang="pt-PT" sz="3600" dirty="0" smtClean="0"/>
              <a:t>Proyecto </a:t>
            </a:r>
            <a:r>
              <a:rPr lang="pt-PT" sz="3600" dirty="0" smtClean="0"/>
              <a:t>NAPOCTEP</a:t>
            </a:r>
            <a:endParaRPr lang="pt-PT" sz="3600" dirty="0"/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1622321" y="1620147"/>
            <a:ext cx="97044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400" b="1" dirty="0" smtClean="0">
                <a:latin typeface="Arial" pitchFamily="34" charset="0"/>
                <a:cs typeface="Arial" pitchFamily="34" charset="0"/>
              </a:rPr>
              <a:t>EJEMPLOS:</a:t>
            </a:r>
          </a:p>
          <a:p>
            <a:pPr lvl="0"/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lvl="0">
              <a:buFontTx/>
              <a:buChar char="-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ROTA HISTÓRICA LINHAS DE TORRE (PORTUGAL)</a:t>
            </a:r>
          </a:p>
          <a:p>
            <a:pPr lvl="0">
              <a:buFontTx/>
              <a:buChar char="-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LA ROUTE NAPOLÉON EN WALLONIE (BÉLGICA)</a:t>
            </a:r>
          </a:p>
          <a:p>
            <a:pPr lvl="0">
              <a:buFontTx/>
              <a:buChar char="-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LA ROUTE NAPOLÉON EN FRANCIA</a:t>
            </a:r>
            <a:endParaRPr lang="es-ES" sz="2400" dirty="0"/>
          </a:p>
        </p:txBody>
      </p:sp>
      <p:pic>
        <p:nvPicPr>
          <p:cNvPr id="10" name="9 Imagen" descr="IMG_49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82065"/>
            <a:ext cx="3834580" cy="2875935"/>
          </a:xfrm>
          <a:prstGeom prst="rect">
            <a:avLst/>
          </a:prstGeom>
        </p:spPr>
      </p:pic>
      <p:pic>
        <p:nvPicPr>
          <p:cNvPr id="11" name="10 Imagen" descr="IMG_49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88543" y="3989439"/>
            <a:ext cx="3824748" cy="2868561"/>
          </a:xfrm>
          <a:prstGeom prst="rect">
            <a:avLst/>
          </a:prstGeom>
        </p:spPr>
      </p:pic>
      <p:pic>
        <p:nvPicPr>
          <p:cNvPr id="14" name="13 Imagen" descr="IMG_49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96749" y="4011561"/>
            <a:ext cx="3795252" cy="2846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</a:t>
            </a:r>
            <a:r>
              <a:rPr lang="pt-PT" sz="3600" dirty="0" smtClean="0"/>
              <a:t>Proyecto </a:t>
            </a:r>
            <a:r>
              <a:rPr lang="pt-PT" sz="3600" dirty="0" smtClean="0"/>
              <a:t>NAPOCTEP</a:t>
            </a:r>
            <a:endParaRPr lang="pt-PT" sz="3600" dirty="0"/>
          </a:p>
        </p:txBody>
      </p:sp>
      <p:pic>
        <p:nvPicPr>
          <p:cNvPr id="3076" name="Picture 4" descr="https://www.cilt.pt/ficheiros/imagens/img-circuito_wellingt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762" y="2190749"/>
            <a:ext cx="7277100" cy="4667251"/>
          </a:xfrm>
          <a:prstGeom prst="rect">
            <a:avLst/>
          </a:prstGeom>
          <a:noFill/>
        </p:spPr>
      </p:pic>
      <p:pic>
        <p:nvPicPr>
          <p:cNvPr id="3078" name="Picture 6" descr="https://www.cilt.pt/images/service-md/ficheiros/imagens/img-multimed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0761" y="1632769"/>
            <a:ext cx="3151239" cy="1575620"/>
          </a:xfrm>
          <a:prstGeom prst="rect">
            <a:avLst/>
          </a:prstGeom>
          <a:noFill/>
        </p:spPr>
      </p:pic>
      <p:pic>
        <p:nvPicPr>
          <p:cNvPr id="3080" name="Picture 8" descr="https://www.cilt.pt/ficheiros/imagens/img-jogo_genera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19866" y="3347883"/>
            <a:ext cx="3172134" cy="1586067"/>
          </a:xfrm>
          <a:prstGeom prst="rect">
            <a:avLst/>
          </a:prstGeom>
          <a:noFill/>
        </p:spPr>
      </p:pic>
      <p:pic>
        <p:nvPicPr>
          <p:cNvPr id="3082" name="Picture 10" descr="https://www.cilt.pt/assets/img/logo.jpg"/>
          <p:cNvPicPr>
            <a:picLocks noChangeAspect="1" noChangeArrowheads="1"/>
          </p:cNvPicPr>
          <p:nvPr/>
        </p:nvPicPr>
        <p:blipFill>
          <a:blip r:embed="rId5" cstate="print"/>
          <a:srcRect t="14262" b="14262"/>
          <a:stretch>
            <a:fillRect/>
          </a:stretch>
        </p:blipFill>
        <p:spPr bwMode="auto">
          <a:xfrm>
            <a:off x="347304" y="1250011"/>
            <a:ext cx="1422502" cy="1016747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1823883" y="1542508"/>
            <a:ext cx="767407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chemeClr val="bg1"/>
                </a:solidFill>
              </a:rPr>
              <a:t>Centro de Interpretação das Linhas de Torres | Sobral de Monte </a:t>
            </a:r>
            <a:r>
              <a:rPr lang="pt-BR" sz="2000" b="1" dirty="0" err="1" smtClean="0">
                <a:solidFill>
                  <a:schemeClr val="bg1"/>
                </a:solidFill>
              </a:rPr>
              <a:t>Agraço</a:t>
            </a:r>
            <a:endParaRPr lang="es-ES" sz="2000" b="1" dirty="0">
              <a:solidFill>
                <a:schemeClr val="bg1"/>
              </a:solidFill>
            </a:endParaRPr>
          </a:p>
        </p:txBody>
      </p:sp>
      <p:pic>
        <p:nvPicPr>
          <p:cNvPr id="3084" name="Picture 12" descr="https://www.cilt.pt/images/service-md/ficheiros/imagens/img-audioguia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26013" y="5083277"/>
            <a:ext cx="3165987" cy="1582994"/>
          </a:xfrm>
          <a:prstGeom prst="rect">
            <a:avLst/>
          </a:prstGeom>
          <a:noFill/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</a:t>
            </a:r>
            <a:r>
              <a:rPr lang="pt-PT" sz="3600" dirty="0" smtClean="0"/>
              <a:t>Proyecto </a:t>
            </a:r>
            <a:r>
              <a:rPr lang="pt-PT" sz="3600" dirty="0" smtClean="0"/>
              <a:t>NAPOCTEP</a:t>
            </a:r>
            <a:endParaRPr lang="pt-PT" sz="3600" dirty="0"/>
          </a:p>
        </p:txBody>
      </p:sp>
      <p:pic>
        <p:nvPicPr>
          <p:cNvPr id="48130" name="Picture 2" descr="La route Napoléon en Wallon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6670" y="1622321"/>
            <a:ext cx="5045330" cy="5045331"/>
          </a:xfrm>
          <a:prstGeom prst="rect">
            <a:avLst/>
          </a:prstGeom>
          <a:noFill/>
        </p:spPr>
      </p:pic>
      <p:pic>
        <p:nvPicPr>
          <p:cNvPr id="48134" name="Picture 6" descr="https://uploads.knightlab.com/storymapjs/da14c7349ee79ead8c98bf5ba5c14bb5/la-route-napoleon-en-wallonie-fr/_images/000004531-WBT%20-%20Jean-Paul%20Remy-Waterloo%20-%20Wellington%20Museum%20(2).JPEG"/>
          <p:cNvPicPr>
            <a:picLocks noChangeAspect="1" noChangeArrowheads="1"/>
          </p:cNvPicPr>
          <p:nvPr/>
        </p:nvPicPr>
        <p:blipFill>
          <a:blip r:embed="rId3" cstate="print"/>
          <a:srcRect l="7087" t="36614" r="2362" b="3543"/>
          <a:stretch>
            <a:fillRect/>
          </a:stretch>
        </p:blipFill>
        <p:spPr bwMode="auto">
          <a:xfrm>
            <a:off x="0" y="3531649"/>
            <a:ext cx="3657600" cy="1611514"/>
          </a:xfrm>
          <a:prstGeom prst="rect">
            <a:avLst/>
          </a:prstGeom>
          <a:noFill/>
        </p:spPr>
      </p:pic>
      <p:pic>
        <p:nvPicPr>
          <p:cNvPr id="48136" name="Picture 8" descr="https://uploads.knightlab.com/storymapjs/da14c7349ee79ead8c98bf5ba5c14bb5/la-route-napoleon-en-wallonie-fr/_images/Ligny%201815%20Museum%20(c)%20Ligny%201815%20Museum.JPG"/>
          <p:cNvPicPr>
            <a:picLocks noChangeAspect="1" noChangeArrowheads="1"/>
          </p:cNvPicPr>
          <p:nvPr/>
        </p:nvPicPr>
        <p:blipFill>
          <a:blip r:embed="rId4" cstate="print"/>
          <a:srcRect t="24964" r="9324" b="21757"/>
          <a:stretch>
            <a:fillRect/>
          </a:stretch>
        </p:blipFill>
        <p:spPr bwMode="auto">
          <a:xfrm>
            <a:off x="0" y="5239711"/>
            <a:ext cx="3672348" cy="1618287"/>
          </a:xfrm>
          <a:prstGeom prst="rect">
            <a:avLst/>
          </a:prstGeom>
          <a:noFill/>
        </p:spPr>
      </p:pic>
      <p:sp>
        <p:nvSpPr>
          <p:cNvPr id="48138" name="AutoShape 10" descr="Resultado de imagen de wallonie route napole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140" name="AutoShape 12" descr="Resultado de imagen de wallonie route napole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8142" name="Picture 14" descr="File:Route Napoléon en Walloni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271252"/>
            <a:ext cx="1141229" cy="1172496"/>
          </a:xfrm>
          <a:prstGeom prst="rect">
            <a:avLst/>
          </a:prstGeom>
          <a:noFill/>
        </p:spPr>
      </p:pic>
      <p:sp>
        <p:nvSpPr>
          <p:cNvPr id="48144" name="AutoShape 16" descr="Resultado de imagen de wallonie route napole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8146" name="Picture 18" descr="Resultado de imagen de wallonie route napoleon&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5152" y="2123768"/>
            <a:ext cx="2329035" cy="4542728"/>
          </a:xfrm>
          <a:prstGeom prst="rect">
            <a:avLst/>
          </a:prstGeom>
          <a:noFill/>
        </p:spPr>
      </p:pic>
      <p:pic>
        <p:nvPicPr>
          <p:cNvPr id="48148" name="Picture 20" descr="Resultado de imagen de wallonie route napoleon&quot;"/>
          <p:cNvPicPr>
            <a:picLocks noChangeAspect="1" noChangeArrowheads="1"/>
          </p:cNvPicPr>
          <p:nvPr/>
        </p:nvPicPr>
        <p:blipFill>
          <a:blip r:embed="rId7" cstate="print"/>
          <a:srcRect l="1381" t="7238" b="14476"/>
          <a:stretch>
            <a:fillRect/>
          </a:stretch>
        </p:blipFill>
        <p:spPr bwMode="auto">
          <a:xfrm>
            <a:off x="1543814" y="2259418"/>
            <a:ext cx="2361549" cy="1167545"/>
          </a:xfrm>
          <a:prstGeom prst="rect">
            <a:avLst/>
          </a:prstGeom>
          <a:noFill/>
        </p:spPr>
      </p:pic>
      <p:pic>
        <p:nvPicPr>
          <p:cNvPr id="48150" name="Picture 22" descr="Resultado de imagen de wallonie route napoleon&quot;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6898" y="1238865"/>
            <a:ext cx="1017639" cy="1017639"/>
          </a:xfrm>
          <a:prstGeom prst="rect">
            <a:avLst/>
          </a:prstGeom>
          <a:noFill/>
        </p:spPr>
      </p:pic>
      <p:sp>
        <p:nvSpPr>
          <p:cNvPr id="15" name="14 CuadroTexto"/>
          <p:cNvSpPr txBox="1"/>
          <p:nvPr/>
        </p:nvSpPr>
        <p:spPr>
          <a:xfrm>
            <a:off x="2227006" y="1504335"/>
            <a:ext cx="4803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LA ROUTE NAPOLÉON EN WALLONIE</a:t>
            </a:r>
            <a:endParaRPr lang="es-ES" sz="2400" b="1" dirty="0"/>
          </a:p>
        </p:txBody>
      </p:sp>
      <p:pic>
        <p:nvPicPr>
          <p:cNvPr id="17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</a:t>
            </a:r>
            <a:r>
              <a:rPr lang="pt-PT" sz="3600" dirty="0" smtClean="0"/>
              <a:t>Proyecto </a:t>
            </a:r>
            <a:r>
              <a:rPr lang="pt-PT" sz="3600" dirty="0" smtClean="0"/>
              <a:t>NAPOCTEP</a:t>
            </a:r>
            <a:endParaRPr lang="pt-PT" sz="3600" dirty="0"/>
          </a:p>
        </p:txBody>
      </p:sp>
      <p:pic>
        <p:nvPicPr>
          <p:cNvPr id="6" name="2097153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 r="909"/>
          <a:stretch>
            <a:fillRect/>
          </a:stretch>
        </p:blipFill>
        <p:spPr>
          <a:xfrm>
            <a:off x="6105832" y="1356852"/>
            <a:ext cx="6086168" cy="5501148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206478" y="1312606"/>
            <a:ext cx="55601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>
                <a:latin typeface="Arial" pitchFamily="34" charset="0"/>
                <a:cs typeface="Arial" pitchFamily="34" charset="0"/>
              </a:rPr>
              <a:t>Castilla  y  León  y  la  región  Centro  de 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Portugal atesoran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un impresionante patrimonio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relacionado con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la época napoleónica. Ambas regiones fronterizas sufrieron el ir y venir de los ejércitos francés y aliado y vieron pasar al propio Napoleón, Wellington y personajes como el Empecinado, el Cura Merino, etc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ES" dirty="0" err="1" smtClean="0">
                <a:latin typeface="Arial" pitchFamily="34" charset="0"/>
                <a:cs typeface="Arial" pitchFamily="34" charset="0"/>
              </a:rPr>
              <a:t>Linhas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de Torre,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Buçaco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, Almeida, Ciudad Rodrigo, Fuentes de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Oñoro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Arapiles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, Astorga y otros muchos lugares fueron protagonistas claves de está época. 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7 Imagen" descr="Duke_of_Wellington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970" y="4247535"/>
            <a:ext cx="2309243" cy="2261728"/>
          </a:xfrm>
          <a:prstGeom prst="rect">
            <a:avLst/>
          </a:prstGeom>
        </p:spPr>
      </p:pic>
      <p:pic>
        <p:nvPicPr>
          <p:cNvPr id="9" name="8 Imagen" descr="generalalava.jpg"/>
          <p:cNvPicPr>
            <a:picLocks noChangeAspect="1"/>
          </p:cNvPicPr>
          <p:nvPr/>
        </p:nvPicPr>
        <p:blipFill>
          <a:blip r:embed="rId4" cstate="print"/>
          <a:srcRect l="21417" r="20157"/>
          <a:stretch>
            <a:fillRect/>
          </a:stretch>
        </p:blipFill>
        <p:spPr>
          <a:xfrm>
            <a:off x="3303639" y="4247317"/>
            <a:ext cx="2354432" cy="2256722"/>
          </a:xfrm>
          <a:prstGeom prst="rect">
            <a:avLst/>
          </a:prstGeom>
        </p:spPr>
      </p:pic>
      <p:pic>
        <p:nvPicPr>
          <p:cNvPr id="10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  <p:sp>
        <p:nvSpPr>
          <p:cNvPr id="11" name="10 Rectángulo"/>
          <p:cNvSpPr/>
          <p:nvPr/>
        </p:nvSpPr>
        <p:spPr>
          <a:xfrm>
            <a:off x="215466" y="6488668"/>
            <a:ext cx="1201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Wellington</a:t>
            </a:r>
            <a:endParaRPr lang="es-ES" dirty="0"/>
          </a:p>
        </p:txBody>
      </p:sp>
      <p:sp>
        <p:nvSpPr>
          <p:cNvPr id="12" name="11 Rectángulo"/>
          <p:cNvSpPr/>
          <p:nvPr/>
        </p:nvSpPr>
        <p:spPr>
          <a:xfrm>
            <a:off x="4035296" y="6488668"/>
            <a:ext cx="1658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El general Álava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</a:t>
            </a:r>
            <a:r>
              <a:rPr lang="pt-PT" sz="3600" dirty="0" smtClean="0"/>
              <a:t>Proyecto </a:t>
            </a:r>
            <a:r>
              <a:rPr lang="pt-PT" sz="3600" dirty="0" smtClean="0"/>
              <a:t>NAPOCTEP</a:t>
            </a:r>
            <a:endParaRPr lang="pt-PT" sz="3600" dirty="0"/>
          </a:p>
        </p:txBody>
      </p:sp>
      <p:pic>
        <p:nvPicPr>
          <p:cNvPr id="49158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318" y="1306922"/>
            <a:ext cx="2352675" cy="904876"/>
          </a:xfrm>
          <a:prstGeom prst="rect">
            <a:avLst/>
          </a:prstGeom>
          <a:solidFill>
            <a:srgbClr val="3A7E64">
              <a:alpha val="44000"/>
            </a:srgbClr>
          </a:solidFill>
        </p:spPr>
      </p:pic>
      <p:sp>
        <p:nvSpPr>
          <p:cNvPr id="7" name="6 CuadroTexto"/>
          <p:cNvSpPr txBox="1"/>
          <p:nvPr/>
        </p:nvSpPr>
        <p:spPr>
          <a:xfrm>
            <a:off x="2816942" y="1578078"/>
            <a:ext cx="458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LA ROUTE NAPOLÉON EN FRANCIA</a:t>
            </a:r>
            <a:endParaRPr lang="es-ES" sz="2400" b="1" dirty="0"/>
          </a:p>
        </p:txBody>
      </p:sp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64670"/>
            <a:ext cx="7492181" cy="4493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3" name="Picture 11" descr="Resultado de imagen de la route napoleon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6327" y="1431157"/>
            <a:ext cx="3059983" cy="3553799"/>
          </a:xfrm>
          <a:prstGeom prst="rect">
            <a:avLst/>
          </a:prstGeom>
          <a:noFill/>
        </p:spPr>
      </p:pic>
      <p:pic>
        <p:nvPicPr>
          <p:cNvPr id="49165" name="Picture 13" descr="Resultado de imagen de la route napole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81269" y="5267325"/>
            <a:ext cx="2876550" cy="1590675"/>
          </a:xfrm>
          <a:prstGeom prst="rect">
            <a:avLst/>
          </a:prstGeom>
          <a:noFill/>
        </p:spPr>
      </p:pic>
      <p:pic>
        <p:nvPicPr>
          <p:cNvPr id="14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APOCTEP ESPAÑOL H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058400" y="5276538"/>
            <a:ext cx="190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</a:rPr>
              <a:t>VIDEO NAPOCTEP</a:t>
            </a:r>
            <a:endParaRPr lang="es-ES" b="1" dirty="0">
              <a:solidFill>
                <a:schemeClr val="bg1"/>
              </a:solidFill>
            </a:endParaRPr>
          </a:p>
        </p:txBody>
      </p:sp>
      <p:pic>
        <p:nvPicPr>
          <p:cNvPr id="4" name="3 Imagen" descr="rollup NAPOCTE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6976" y="545690"/>
            <a:ext cx="2450764" cy="5766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RECREACION2014 292.jpg"/>
          <p:cNvPicPr>
            <a:picLocks noChangeAspect="1"/>
          </p:cNvPicPr>
          <p:nvPr/>
        </p:nvPicPr>
        <p:blipFill>
          <a:blip r:embed="rId2" cstate="print"/>
          <a:srcRect t="14127" b="10421"/>
          <a:stretch>
            <a:fillRect/>
          </a:stretch>
        </p:blipFill>
        <p:spPr>
          <a:xfrm>
            <a:off x="0" y="0"/>
            <a:ext cx="12192000" cy="689949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62284" y="752169"/>
            <a:ext cx="4409768" cy="634180"/>
          </a:xfrm>
          <a:solidFill>
            <a:schemeClr val="accent6">
              <a:lumMod val="75000"/>
              <a:alpha val="67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MUCHAS </a:t>
            </a:r>
            <a:r>
              <a:rPr lang="es-ES" b="1" dirty="0" smtClean="0">
                <a:solidFill>
                  <a:schemeClr val="bg1"/>
                </a:solidFill>
              </a:rPr>
              <a:t>GRACIAS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5191432" y="1672698"/>
            <a:ext cx="2521974" cy="646331"/>
          </a:xfrm>
          <a:prstGeom prst="rect">
            <a:avLst/>
          </a:prstGeom>
          <a:solidFill>
            <a:schemeClr val="accent6">
              <a:lumMod val="75000"/>
              <a:alpha val="67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s-ES_tradnl" b="1" dirty="0" smtClean="0">
                <a:solidFill>
                  <a:schemeClr val="bg1"/>
                </a:solidFill>
                <a:cs typeface="Arial" pitchFamily="34" charset="0"/>
              </a:rPr>
              <a:t>Iñigo </a:t>
            </a:r>
            <a:r>
              <a:rPr lang="es-ES_tradnl" b="1" dirty="0" smtClean="0">
                <a:solidFill>
                  <a:schemeClr val="bg1"/>
                </a:solidFill>
                <a:cs typeface="Arial" pitchFamily="34" charset="0"/>
              </a:rPr>
              <a:t>BILBAO </a:t>
            </a:r>
            <a:r>
              <a:rPr lang="es-ES_tradnl" dirty="0" smtClean="0">
                <a:solidFill>
                  <a:schemeClr val="bg1"/>
                </a:solidFill>
                <a:cs typeface="Arial" pitchFamily="34" charset="0"/>
              </a:rPr>
              <a:t>(FINNOVA)</a:t>
            </a:r>
          </a:p>
          <a:p>
            <a:pPr algn="ctr">
              <a:spcBef>
                <a:spcPct val="0"/>
              </a:spcBef>
            </a:pPr>
            <a:r>
              <a:rPr lang="es-ES_tradnl" dirty="0" smtClean="0">
                <a:solidFill>
                  <a:schemeClr val="bg1"/>
                </a:solidFill>
                <a:cs typeface="Arial" pitchFamily="34" charset="0"/>
              </a:rPr>
              <a:t>ibilbao@finnova.eu</a:t>
            </a:r>
            <a:endParaRPr lang="es-ES_tradnl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0 Imagen">
            <a:extLst>
              <a:ext uri="{FF2B5EF4-FFF2-40B4-BE49-F238E27FC236}">
                <a16:creationId xmlns="" xmlns:a16="http://schemas.microsoft.com/office/drawing/2014/main" id="{E1DCD76D-A9D7-40F6-B0EB-D0B237DD169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" b="7317"/>
          <a:stretch/>
        </p:blipFill>
        <p:spPr bwMode="auto">
          <a:xfrm>
            <a:off x="14352" y="-18703"/>
            <a:ext cx="12177648" cy="4778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8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</a:t>
            </a:r>
            <a:r>
              <a:rPr lang="pt-PT" sz="3600" dirty="0" smtClean="0"/>
              <a:t>  Proyecto </a:t>
            </a:r>
            <a:r>
              <a:rPr lang="pt-PT" sz="3600" dirty="0" smtClean="0"/>
              <a:t>NAPOCTEP</a:t>
            </a: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7" name="6 Rectángulo"/>
          <p:cNvSpPr/>
          <p:nvPr/>
        </p:nvSpPr>
        <p:spPr>
          <a:xfrm>
            <a:off x="383458" y="1520127"/>
            <a:ext cx="558963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 smtClean="0">
                <a:latin typeface="Arial" pitchFamily="34" charset="0"/>
                <a:cs typeface="Arial" pitchFamily="34" charset="0"/>
              </a:rPr>
              <a:t>El año 2015 el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Consejo de Europa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decidió declarar las distintas rutas napoleónicas como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Itinerario Cultural Europeo bajo la marca "</a:t>
            </a:r>
            <a:r>
              <a:rPr lang="es-ES" b="1" dirty="0" err="1" smtClean="0">
                <a:latin typeface="Arial" pitchFamily="34" charset="0"/>
                <a:cs typeface="Arial" pitchFamily="34" charset="0"/>
              </a:rPr>
              <a:t>Destination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Napoleón"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ES" dirty="0" smtClean="0">
                <a:latin typeface="Arial" pitchFamily="34" charset="0"/>
                <a:cs typeface="Arial" pitchFamily="34" charset="0"/>
              </a:rPr>
              <a:t>Esta denominación, con la que cuentan otras rutas como el Camino de Santiago o la Ruta de Carlos V, es una oportunidad única para que los destinos adheridos disfruten de una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marca de prestigio internacional, trabajen en red y puedan optar a fondos europeos trasnacionales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8" name="Pictur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0423" y="2650656"/>
            <a:ext cx="5961577" cy="324869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  <p:sp>
        <p:nvSpPr>
          <p:cNvPr id="9" name="8 CuadroTexto"/>
          <p:cNvSpPr txBox="1"/>
          <p:nvPr/>
        </p:nvSpPr>
        <p:spPr>
          <a:xfrm rot="20571387">
            <a:off x="6801066" y="1808871"/>
            <a:ext cx="4864665" cy="830997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 2021 ES EL BICENTENARIO </a:t>
            </a:r>
          </a:p>
          <a:p>
            <a:r>
              <a:rPr lang="es-E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LA MUERTE DE NAPOLEÓN</a:t>
            </a:r>
          </a:p>
        </p:txBody>
      </p:sp>
      <p:pic>
        <p:nvPicPr>
          <p:cNvPr id="14338" name="Picture 2" descr="Logo ICE Kombi_ne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1926" y="4918454"/>
            <a:ext cx="5264191" cy="1183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61949" y="4137647"/>
            <a:ext cx="3577005" cy="13233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  </a:t>
            </a:r>
            <a:endParaRPr lang="es-ES" sz="32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  <a:p>
            <a:endParaRPr lang="es-ES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0" y="5922626"/>
            <a:ext cx="427219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it-IT" b="1" dirty="0">
                <a:solidFill>
                  <a:schemeClr val="bg1"/>
                </a:solidFill>
                <a:ea typeface="Corbel" charset="0"/>
                <a:cs typeface="Corbel" charset="0"/>
              </a:rPr>
              <a:t>Proyecto financiado por el fondo FEDER Programa INTERREG POCTEP 2014-2020</a:t>
            </a:r>
          </a:p>
        </p:txBody>
      </p:sp>
      <p:pic>
        <p:nvPicPr>
          <p:cNvPr id="13" name="0 Imagen">
            <a:extLst>
              <a:ext uri="{FF2B5EF4-FFF2-40B4-BE49-F238E27FC236}">
                <a16:creationId xmlns="" xmlns:a16="http://schemas.microsoft.com/office/drawing/2014/main" id="{E1DCD76D-A9D7-40F6-B0EB-D0B237DD1696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14352" y="-18703"/>
            <a:ext cx="12177648" cy="4778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5" name="Imagen 12">
            <a:extLst>
              <a:ext uri="{FF2B5EF4-FFF2-40B4-BE49-F238E27FC236}">
                <a16:creationId xmlns="" xmlns:a16="http://schemas.microsoft.com/office/drawing/2014/main" id="{AB65DDAB-6E79-40AE-92D6-821E3969567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  <p:pic>
        <p:nvPicPr>
          <p:cNvPr id="1026" name="Picture 2" descr="http://poctep.eu/sites/default/files/mapa_pocte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7432" y="471948"/>
            <a:ext cx="4714568" cy="6105833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347" y="5595323"/>
            <a:ext cx="4601182" cy="96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Rectángulo"/>
          <p:cNvSpPr/>
          <p:nvPr/>
        </p:nvSpPr>
        <p:spPr>
          <a:xfrm>
            <a:off x="353961" y="2911578"/>
            <a:ext cx="69907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s-ES" dirty="0" smtClean="0"/>
              <a:t> Potenciar </a:t>
            </a:r>
            <a:r>
              <a:rPr lang="es-ES" dirty="0" smtClean="0"/>
              <a:t>la investigación, el desarrollo tecnológico y la </a:t>
            </a:r>
            <a:r>
              <a:rPr lang="es-ES" dirty="0" smtClean="0"/>
              <a:t>innovación.</a:t>
            </a:r>
          </a:p>
          <a:p>
            <a:pPr>
              <a:buFontTx/>
              <a:buChar char="-"/>
            </a:pPr>
            <a:endParaRPr lang="es-ES" dirty="0" smtClean="0"/>
          </a:p>
          <a:p>
            <a:r>
              <a:rPr lang="es-ES" dirty="0" smtClean="0"/>
              <a:t>- Mejorar </a:t>
            </a:r>
            <a:r>
              <a:rPr lang="es-ES" dirty="0" smtClean="0"/>
              <a:t>la competitividad de las pequeñas y medianas </a:t>
            </a:r>
            <a:r>
              <a:rPr lang="es-ES" dirty="0" smtClean="0"/>
              <a:t>empresas.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- Promover </a:t>
            </a:r>
            <a:r>
              <a:rPr lang="es-ES" dirty="0" smtClean="0"/>
              <a:t>la adaptación al cambio climático en todos los </a:t>
            </a:r>
            <a:r>
              <a:rPr lang="es-ES" dirty="0" smtClean="0"/>
              <a:t>sectores.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 </a:t>
            </a:r>
          </a:p>
          <a:p>
            <a:r>
              <a:rPr lang="es-ES" dirty="0" smtClean="0"/>
              <a:t>- Proteger </a:t>
            </a:r>
            <a:r>
              <a:rPr lang="es-ES" dirty="0" smtClean="0"/>
              <a:t>el medio ambiente y promover la eficiencia de los </a:t>
            </a:r>
            <a:r>
              <a:rPr lang="es-ES" dirty="0" smtClean="0"/>
              <a:t>recursos.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 </a:t>
            </a:r>
          </a:p>
          <a:p>
            <a:r>
              <a:rPr lang="es-ES" dirty="0" smtClean="0"/>
              <a:t>- Mejora </a:t>
            </a:r>
            <a:r>
              <a:rPr lang="es-ES" dirty="0" smtClean="0"/>
              <a:t>de la capacidad institucional y la eficiencia de la administración </a:t>
            </a:r>
            <a:r>
              <a:rPr lang="es-ES" dirty="0" smtClean="0"/>
              <a:t>pública.</a:t>
            </a:r>
            <a:endParaRPr lang="es-ES" dirty="0"/>
          </a:p>
        </p:txBody>
      </p:sp>
      <p:sp>
        <p:nvSpPr>
          <p:cNvPr id="18" name="17 Rectángulo"/>
          <p:cNvSpPr/>
          <p:nvPr/>
        </p:nvSpPr>
        <p:spPr>
          <a:xfrm>
            <a:off x="324464" y="1846459"/>
            <a:ext cx="7315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/>
              <a:t>El programa de cooperación INTERREG VA España-Portugal promueve el desarrollo de la mayor frontera de la Unión </a:t>
            </a:r>
            <a:r>
              <a:rPr lang="es-ES" b="1" dirty="0" smtClean="0"/>
              <a:t>Europea.</a:t>
            </a:r>
          </a:p>
          <a:p>
            <a:endParaRPr lang="es-ES" sz="800" b="1" dirty="0" smtClean="0"/>
          </a:p>
          <a:p>
            <a:r>
              <a:rPr lang="es-ES" b="1" dirty="0" smtClean="0"/>
              <a:t>Objetivos:</a:t>
            </a:r>
          </a:p>
          <a:p>
            <a:endParaRPr lang="es-ES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r="29439" b="26069"/>
          <a:stretch>
            <a:fillRect/>
          </a:stretch>
        </p:blipFill>
        <p:spPr>
          <a:xfrm>
            <a:off x="1421742" y="600500"/>
            <a:ext cx="3710697" cy="105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86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   Proyecto </a:t>
            </a:r>
            <a:r>
              <a:rPr lang="pt-PT" sz="3600" dirty="0" smtClean="0"/>
              <a:t>NAPOCTEP</a:t>
            </a: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634181" y="1497071"/>
            <a:ext cx="112530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 smtClean="0">
                <a:latin typeface="Arial" pitchFamily="34" charset="0"/>
                <a:cs typeface="Arial" pitchFamily="34" charset="0"/>
              </a:rPr>
              <a:t>- El proyecto ha sido aprobado en la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2ª Convocatoria </a:t>
            </a:r>
            <a:r>
              <a:rPr lang="es-ES" b="1" dirty="0" err="1" smtClean="0">
                <a:latin typeface="Arial" pitchFamily="34" charset="0"/>
                <a:cs typeface="Arial" pitchFamily="34" charset="0"/>
              </a:rPr>
              <a:t>Interreg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POCTEP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(España-Portugal) sobre turismo cultural, y pondrá en valor el amplio legado de la Guerra de la Independencia en las regiones Centro de Portugal y Castilla y León.</a:t>
            </a:r>
          </a:p>
          <a:p>
            <a:pPr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Su objetivo es convertir el patrimonio de la época de las invasiones francesas en un producto turístico de calidad y sostenible que pueda crear riqueza y empleo en zonas castellano-leonesas y del centro de Portugal amenazadas por la despoblación y el envejecimiento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buFontTx/>
              <a:buChar char="-"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Se trata de un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proyecto transfronterizo</a:t>
            </a:r>
          </a:p>
          <a:p>
            <a:pPr algn="just"/>
            <a:r>
              <a:rPr lang="es-ES" dirty="0" smtClean="0">
                <a:latin typeface="Arial" pitchFamily="34" charset="0"/>
                <a:cs typeface="Arial" pitchFamily="34" charset="0"/>
              </a:rPr>
              <a:t>implementado por un consorcio de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8 socios</a:t>
            </a:r>
          </a:p>
          <a:p>
            <a:pPr algn="just"/>
            <a:r>
              <a:rPr lang="es-ES" dirty="0" smtClean="0">
                <a:latin typeface="Arial" pitchFamily="34" charset="0"/>
                <a:cs typeface="Arial" pitchFamily="34" charset="0"/>
              </a:rPr>
              <a:t>españoles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y portugueses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que cuenta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con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un</a:t>
            </a:r>
          </a:p>
          <a:p>
            <a:pPr algn="just"/>
            <a:r>
              <a:rPr lang="es-ES" b="1" dirty="0" smtClean="0">
                <a:latin typeface="Arial" pitchFamily="34" charset="0"/>
                <a:cs typeface="Arial" pitchFamily="34" charset="0"/>
              </a:rPr>
              <a:t>presupuesto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total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de 711.000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euros y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dos</a:t>
            </a:r>
          </a:p>
          <a:p>
            <a:pPr algn="just"/>
            <a:r>
              <a:rPr lang="es-ES" b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ños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para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ejecutarse.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Se inició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en julio de 2019.</a:t>
            </a:r>
          </a:p>
          <a:p>
            <a:pPr algn="just"/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/>
          <a:srcRect t="9258" b="5143"/>
          <a:stretch>
            <a:fillRect/>
          </a:stretch>
        </p:blipFill>
        <p:spPr>
          <a:xfrm>
            <a:off x="5870805" y="3864078"/>
            <a:ext cx="5996731" cy="2684206"/>
          </a:xfrm>
          <a:prstGeom prst="rect">
            <a:avLst/>
          </a:prstGeom>
        </p:spPr>
      </p:pic>
      <p:pic>
        <p:nvPicPr>
          <p:cNvPr id="8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68710" y="1356852"/>
            <a:ext cx="7919884" cy="5501148"/>
          </a:xfrm>
        </p:spPr>
        <p:txBody>
          <a:bodyPr>
            <a:noAutofit/>
          </a:bodyPr>
          <a:lstStyle/>
          <a:p>
            <a:r>
              <a:rPr lang="es-ES" sz="1800" b="1" dirty="0" smtClean="0">
                <a:latin typeface="Arial" pitchFamily="34" charset="0"/>
                <a:cs typeface="Arial" pitchFamily="34" charset="0"/>
              </a:rPr>
              <a:t>Eje 3:</a:t>
            </a:r>
          </a:p>
          <a:p>
            <a:pPr>
              <a:buNone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	Crecimiento sostenible a través de una cooperación transfronteriza por la prevención de riesgos y la mejora de la gestión de los recursos naturales.</a:t>
            </a:r>
          </a:p>
          <a:p>
            <a:endParaRPr lang="es-E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800" b="1" dirty="0" smtClean="0">
                <a:latin typeface="Arial" pitchFamily="34" charset="0"/>
                <a:cs typeface="Arial" pitchFamily="34" charset="0"/>
              </a:rPr>
              <a:t>Objetivo temático: 6</a:t>
            </a:r>
          </a:p>
          <a:p>
            <a:pPr>
              <a:buNone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	Conservar y proteger el medio ambiente y promover la eficiencia de los Recursos.</a:t>
            </a:r>
          </a:p>
          <a:p>
            <a:endParaRPr lang="es-ES" sz="1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800" b="1" dirty="0" smtClean="0">
                <a:latin typeface="Arial" pitchFamily="34" charset="0"/>
                <a:cs typeface="Arial" pitchFamily="34" charset="0"/>
              </a:rPr>
              <a:t>Prioridad de inversión 6C:</a:t>
            </a:r>
          </a:p>
          <a:p>
            <a:pPr>
              <a:buNone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	Conservación, la protección, el fomento y el desarrollo del patrimonio natural y cultural.</a:t>
            </a:r>
          </a:p>
          <a:p>
            <a:endParaRPr lang="es-ES" sz="1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800" b="1" dirty="0" smtClean="0">
                <a:latin typeface="Arial" pitchFamily="34" charset="0"/>
                <a:cs typeface="Arial" pitchFamily="34" charset="0"/>
              </a:rPr>
              <a:t>Objetivo específico OE6C:</a:t>
            </a:r>
            <a:endParaRPr lang="es-ES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	Proteger y valorizar el patrimonio cultural y natural, como soporte de base económica de la región transfronteriza</a:t>
            </a:r>
          </a:p>
        </p:txBody>
      </p:sp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                     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   Proyecto </a:t>
            </a:r>
            <a:r>
              <a:rPr lang="pt-PT" sz="3600" dirty="0" smtClean="0"/>
              <a:t>NAPOCTEP</a:t>
            </a:r>
            <a:endParaRPr lang="it-IT" sz="3600" b="1" dirty="0" smtClean="0">
              <a:solidFill>
                <a:schemeClr val="accent4">
                  <a:lumMod val="40000"/>
                  <a:lumOff val="60000"/>
                </a:schemeClr>
              </a:solidFill>
              <a:ea typeface="Corbel" charset="0"/>
              <a:cs typeface="Corbel" charset="0"/>
            </a:endParaRPr>
          </a:p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pic>
        <p:nvPicPr>
          <p:cNvPr id="6" name="5 Imagen" descr="Duke_of_Wellington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71499" y="1425370"/>
            <a:ext cx="2314575" cy="2266950"/>
          </a:xfrm>
          <a:prstGeom prst="rect">
            <a:avLst/>
          </a:prstGeom>
        </p:spPr>
      </p:pic>
      <p:pic>
        <p:nvPicPr>
          <p:cNvPr id="7" name="6 Imagen" descr="hotelpalacebussac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88435" y="4179784"/>
            <a:ext cx="3359755" cy="2235764"/>
          </a:xfrm>
          <a:prstGeom prst="rect">
            <a:avLst/>
          </a:prstGeom>
        </p:spPr>
      </p:pic>
      <p:pic>
        <p:nvPicPr>
          <p:cNvPr id="8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99304"/>
            <a:ext cx="11734800" cy="5058696"/>
          </a:xfrm>
        </p:spPr>
        <p:txBody>
          <a:bodyPr>
            <a:noAutofit/>
          </a:bodyPr>
          <a:lstStyle/>
          <a:p>
            <a:r>
              <a:rPr lang="pt-BR" sz="1800" b="1" dirty="0" smtClean="0">
                <a:latin typeface="Arial" pitchFamily="34" charset="0"/>
                <a:cs typeface="Arial" pitchFamily="34" charset="0"/>
              </a:rPr>
              <a:t>B1-CIM-RC </a:t>
            </a:r>
            <a:r>
              <a:rPr lang="pt-BR" sz="1800" dirty="0" smtClean="0">
                <a:latin typeface="Arial" pitchFamily="34" charset="0"/>
                <a:cs typeface="Arial" pitchFamily="34" charset="0"/>
              </a:rPr>
              <a:t>(Comunidade Intermunicipal da Região 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1800" dirty="0" err="1" smtClean="0">
                <a:latin typeface="Arial" pitchFamily="34" charset="0"/>
                <a:cs typeface="Arial" pitchFamily="34" charset="0"/>
              </a:rPr>
              <a:t>Coimbra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800" b="1" dirty="0" smtClean="0">
                <a:latin typeface="Arial" pitchFamily="34" charset="0"/>
                <a:cs typeface="Arial" pitchFamily="34" charset="0"/>
              </a:rPr>
              <a:t>B2-CIM-BSE</a:t>
            </a:r>
            <a:r>
              <a:rPr lang="pt-BR" sz="1800" dirty="0" smtClean="0">
                <a:latin typeface="Arial" pitchFamily="34" charset="0"/>
                <a:cs typeface="Arial" pitchFamily="34" charset="0"/>
              </a:rPr>
              <a:t> (Comunidade Intermunicipal das Beiras 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e Serra da </a:t>
            </a:r>
            <a:r>
              <a:rPr lang="es-ES" sz="1800" dirty="0" err="1" smtClean="0">
                <a:latin typeface="Arial" pitchFamily="34" charset="0"/>
                <a:cs typeface="Arial" pitchFamily="34" charset="0"/>
              </a:rPr>
              <a:t>Estrela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800" b="1" dirty="0" smtClean="0">
                <a:latin typeface="Arial" pitchFamily="34" charset="0"/>
                <a:cs typeface="Arial" pitchFamily="34" charset="0"/>
              </a:rPr>
              <a:t>B3-TCP </a:t>
            </a:r>
            <a:r>
              <a:rPr lang="pt-BR" sz="1800" dirty="0" smtClean="0">
                <a:latin typeface="Arial" pitchFamily="34" charset="0"/>
                <a:cs typeface="Arial" pitchFamily="34" charset="0"/>
              </a:rPr>
              <a:t>(Entidade Regional de Turismo do Centro de 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Portugal)</a:t>
            </a:r>
          </a:p>
          <a:p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800" b="1" dirty="0" smtClean="0">
                <a:latin typeface="Arial" pitchFamily="34" charset="0"/>
                <a:cs typeface="Arial" pitchFamily="34" charset="0"/>
              </a:rPr>
              <a:t>B4-RHLT</a:t>
            </a:r>
            <a:r>
              <a:rPr lang="pt-BR" sz="1800" dirty="0" smtClean="0">
                <a:latin typeface="Arial" pitchFamily="34" charset="0"/>
                <a:cs typeface="Arial" pitchFamily="34" charset="0"/>
              </a:rPr>
              <a:t> (Rota Histórica das Linhas de Torres)</a:t>
            </a:r>
          </a:p>
          <a:p>
            <a:endParaRPr lang="pt-BR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800" b="1" dirty="0" smtClean="0">
                <a:latin typeface="Arial" pitchFamily="34" charset="0"/>
                <a:cs typeface="Arial" pitchFamily="34" charset="0"/>
              </a:rPr>
              <a:t>B5-FSIGLO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 (Fundación Siglo para el Turismo y las Artes de Castilla y León. Junta de Castilla y León)</a:t>
            </a:r>
          </a:p>
          <a:p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800" b="1" dirty="0" smtClean="0">
                <a:latin typeface="Arial" pitchFamily="34" charset="0"/>
                <a:cs typeface="Arial" pitchFamily="34" charset="0"/>
              </a:rPr>
              <a:t>B6-FSMRPH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 (Fundación Santa María la Real del Patrimonio Histórico)</a:t>
            </a:r>
          </a:p>
          <a:p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800" b="1" dirty="0" smtClean="0">
                <a:latin typeface="Arial" pitchFamily="34" charset="0"/>
                <a:cs typeface="Arial" pitchFamily="34" charset="0"/>
              </a:rPr>
              <a:t>B7-FINNOVA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 (Fundación Delegación Fundación </a:t>
            </a:r>
            <a:r>
              <a:rPr lang="es-ES" sz="1800" dirty="0" err="1" smtClean="0">
                <a:latin typeface="Arial" pitchFamily="34" charset="0"/>
                <a:cs typeface="Arial" pitchFamily="34" charset="0"/>
              </a:rPr>
              <a:t>Finnova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800" b="1" dirty="0" smtClean="0">
                <a:latin typeface="Arial" pitchFamily="34" charset="0"/>
                <a:cs typeface="Arial" pitchFamily="34" charset="0"/>
              </a:rPr>
              <a:t>B8-SEGITTUR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 (Sociedad Mercantil Estatal para la Gestión de la Innovación y las Tecnologías Turísticas, S.A. Ministerio de Energía, Turismo y Agenda Digital)</a:t>
            </a:r>
            <a:endParaRPr lang="es-E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488" indent="0" algn="ctr">
              <a:lnSpc>
                <a:spcPct val="107000"/>
              </a:lnSpc>
              <a:spcAft>
                <a:spcPts val="0"/>
              </a:spcAft>
            </a:pPr>
            <a:r>
              <a:rPr lang="pt-PT" sz="3600" dirty="0" smtClean="0"/>
              <a:t>     </a:t>
            </a:r>
            <a:r>
              <a:rPr lang="pt-PT" sz="3600" dirty="0" smtClean="0"/>
              <a:t>Proyecto </a:t>
            </a:r>
            <a:r>
              <a:rPr lang="pt-PT" sz="3600" dirty="0" smtClean="0"/>
              <a:t>NAPOCTEP</a:t>
            </a:r>
            <a:endParaRPr lang="pt-PT" sz="3600" dirty="0"/>
          </a:p>
        </p:txBody>
      </p:sp>
      <p:sp>
        <p:nvSpPr>
          <p:cNvPr id="6" name="5 CuadroTexto"/>
          <p:cNvSpPr txBox="1"/>
          <p:nvPr/>
        </p:nvSpPr>
        <p:spPr>
          <a:xfrm>
            <a:off x="693174" y="1312606"/>
            <a:ext cx="2027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PARTENARIADO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2" y="187543"/>
            <a:ext cx="3057143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  Proyecto </a:t>
            </a:r>
            <a:r>
              <a:rPr lang="pt-PT" sz="3600" dirty="0" smtClean="0"/>
              <a:t>NAPOCTEP</a:t>
            </a: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663678" y="1557254"/>
            <a:ext cx="960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ACTIVIDAD 1. ESTUDIO Y DISEÑO DEL ITINERARIO CULTURAL Y TURÍSTICO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48929" y="1984956"/>
            <a:ext cx="115430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2. CREACIÓN Y ADAPTACIÓN DE LA IMAGEN DE MARCA Y SEÑALÉTICA DEL  ITINERARIO CULTURAL Y TURÍSTICO</a:t>
            </a:r>
            <a:endParaRPr kumimoji="0" lang="es-ES" b="0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63677" y="2698645"/>
            <a:ext cx="111624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3. DESARROLLO DE UN PRODUCTO VIRTUAL DEL ITINERARIO CULTURAL Y TURÍSTICO</a:t>
            </a:r>
            <a:endParaRPr kumimoji="0" lang="es-ES" b="0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63676" y="3172204"/>
            <a:ext cx="113267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4. CREACIÓN, EXPLOTACIÓN Y CAPITALIZACIÓN DEL PRODUCTO DEL  ITINERARIO CULTURAL Y TURÍSTICO</a:t>
            </a:r>
            <a:endParaRPr kumimoji="0" lang="es-ES" b="0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648929" y="3922761"/>
            <a:ext cx="117495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5. GESTIÓN Y COORDINACIÓN DEL PROYECTO</a:t>
            </a:r>
            <a:endParaRPr kumimoji="0" lang="es-ES" b="0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663679" y="4438954"/>
            <a:ext cx="35702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ACTIVIDAD 6. COMUNICACIÓN</a:t>
            </a:r>
            <a:endParaRPr kumimoji="0" lang="es-ES" b="0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12 Imagen" descr="ciudadrodrigo.jpg"/>
          <p:cNvPicPr>
            <a:picLocks noChangeAspect="1"/>
          </p:cNvPicPr>
          <p:nvPr/>
        </p:nvPicPr>
        <p:blipFill>
          <a:blip r:embed="rId3" cstate="print"/>
          <a:srcRect t="16403" b="27338"/>
          <a:stretch>
            <a:fillRect/>
          </a:stretch>
        </p:blipFill>
        <p:spPr>
          <a:xfrm>
            <a:off x="4575939" y="4395020"/>
            <a:ext cx="7616061" cy="2256503"/>
          </a:xfrm>
          <a:prstGeom prst="rect">
            <a:avLst/>
          </a:prstGeom>
        </p:spPr>
      </p:pic>
      <p:pic>
        <p:nvPicPr>
          <p:cNvPr id="12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-55480"/>
            <a:ext cx="12192000" cy="1264024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1425"/>
              </a:spcAft>
              <a:buSzPct val="100000"/>
              <a:defRPr/>
            </a:pPr>
            <a:r>
              <a:rPr lang="pt-PT" sz="3600" dirty="0" smtClean="0"/>
              <a:t>     Proyecto </a:t>
            </a:r>
            <a:r>
              <a:rPr lang="pt-PT" sz="3600" dirty="0" smtClean="0"/>
              <a:t>NAPOCTEP</a:t>
            </a:r>
            <a:endParaRPr lang="it-IT" sz="3600" b="1" dirty="0">
              <a:solidFill>
                <a:schemeClr val="accent4">
                  <a:lumMod val="40000"/>
                  <a:lumOff val="60000"/>
                </a:schemeClr>
              </a:solidFill>
              <a:latin typeface="+mj-lt"/>
              <a:ea typeface="Corbel" charset="0"/>
              <a:cs typeface="Corbel" charset="0"/>
            </a:endParaRPr>
          </a:p>
        </p:txBody>
      </p:sp>
      <p:pic>
        <p:nvPicPr>
          <p:cNvPr id="5" name="Imagen 11">
            <a:extLst>
              <a:ext uri="{FF2B5EF4-FFF2-40B4-BE49-F238E27FC236}">
                <a16:creationId xmlns:a16="http://schemas.microsoft.com/office/drawing/2014/main" xmlns="" id="{7E0BAFE1-EB6C-4786-9317-32C4B8FAA1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047" y="187545"/>
            <a:ext cx="2561133" cy="69413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943896" y="1325179"/>
            <a:ext cx="1061883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Poner en valor el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patrimonio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histórico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existente</a:t>
            </a:r>
          </a:p>
          <a:p>
            <a:pPr lvl="0"/>
            <a:endParaRPr lang="es-ES" altLang="zh-CN" sz="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Crear con todo el sector un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producto turístico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reconocible </a:t>
            </a:r>
          </a:p>
          <a:p>
            <a:pPr lvl="0"/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Ordenar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agenda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de recreaciones, mercados, conferencias, etc.</a:t>
            </a:r>
          </a:p>
          <a:p>
            <a:pPr lvl="0"/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Propiciar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el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trabajo en red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y la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cooperación público-privada</a:t>
            </a:r>
          </a:p>
          <a:p>
            <a:pPr lvl="0"/>
            <a:endParaRPr lang="es-ES" sz="800" b="1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b="1" dirty="0" smtClean="0">
                <a:latin typeface="Arial" pitchFamily="34" charset="0"/>
                <a:cs typeface="Arial" pitchFamily="34" charset="0"/>
              </a:rPr>
              <a:t>Integrar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asociaciones culturales, Universidad, empresas, etc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endParaRPr lang="es-ES" sz="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Unificar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marca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señalética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, marketing, etc.</a:t>
            </a:r>
          </a:p>
          <a:p>
            <a:pPr lvl="0"/>
            <a:endParaRPr lang="es-ES" sz="800" b="1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b="1" dirty="0" smtClean="0">
                <a:latin typeface="Arial" pitchFamily="34" charset="0"/>
                <a:cs typeface="Arial" pitchFamily="34" charset="0"/>
              </a:rPr>
              <a:t>Comercializar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el producto en mercados nacionales e internacionales</a:t>
            </a:r>
          </a:p>
          <a:p>
            <a:pPr lvl="0"/>
            <a:endParaRPr lang="es-ES" sz="2400" dirty="0"/>
          </a:p>
        </p:txBody>
      </p:sp>
      <p:pic>
        <p:nvPicPr>
          <p:cNvPr id="7" name="6 Imagen" descr="almeida-estrel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1523" y="4203290"/>
            <a:ext cx="4299974" cy="2433484"/>
          </a:xfrm>
          <a:prstGeom prst="rect">
            <a:avLst/>
          </a:prstGeom>
        </p:spPr>
      </p:pic>
      <p:pic>
        <p:nvPicPr>
          <p:cNvPr id="8" name="7 Imagen" descr="FUERTELACONCEPCION.jpg"/>
          <p:cNvPicPr>
            <a:picLocks noChangeAspect="1"/>
          </p:cNvPicPr>
          <p:nvPr/>
        </p:nvPicPr>
        <p:blipFill>
          <a:blip r:embed="rId4" cstate="print"/>
          <a:srcRect l="58898" t="16256" b="35415"/>
          <a:stretch>
            <a:fillRect/>
          </a:stretch>
        </p:blipFill>
        <p:spPr>
          <a:xfrm>
            <a:off x="8115296" y="4203290"/>
            <a:ext cx="3814835" cy="2433484"/>
          </a:xfrm>
          <a:prstGeom prst="rect">
            <a:avLst/>
          </a:prstGeom>
        </p:spPr>
      </p:pic>
      <p:pic>
        <p:nvPicPr>
          <p:cNvPr id="10" name="9 Imagen" descr="RECREACION2014 3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63727" y="4203290"/>
            <a:ext cx="3165986" cy="2433484"/>
          </a:xfrm>
          <a:prstGeom prst="rect">
            <a:avLst/>
          </a:prstGeom>
        </p:spPr>
      </p:pic>
      <p:pic>
        <p:nvPicPr>
          <p:cNvPr id="9" name="Imagen 5">
            <a:extLst>
              <a:ext uri="{FF2B5EF4-FFF2-40B4-BE49-F238E27FC236}">
                <a16:creationId xmlns="" xmlns:a16="http://schemas.microsoft.com/office/drawing/2014/main" id="{9B728E37-6039-4187-98CE-7C09F435DCF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636656"/>
            <a:ext cx="12192000" cy="318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C8623A5CBADD142950493C6B2B78B40" ma:contentTypeVersion="3" ma:contentTypeDescription="Crear nuevo documento." ma:contentTypeScope="" ma:versionID="34a3380534ebbab33ce3e85f4592dd38">
  <xsd:schema xmlns:xsd="http://www.w3.org/2001/XMLSchema" xmlns:xs="http://www.w3.org/2001/XMLSchema" xmlns:p="http://schemas.microsoft.com/office/2006/metadata/properties" xmlns:ns2="b8724ed7-85bd-4ef7-83a0-a9342876c411" targetNamespace="http://schemas.microsoft.com/office/2006/metadata/properties" ma:root="true" ma:fieldsID="b224a66784b01b0c883090c6ec1a18f0" ns2:_="">
    <xsd:import namespace="b8724ed7-85bd-4ef7-83a0-a9342876c41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724ed7-85bd-4ef7-83a0-a9342876c41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2" nillable="true" ma:displayName="Hash de la sugerencia para compartir" ma:internalName="SharingHintHash" ma:readOnly="true">
      <xsd:simpleType>
        <xsd:restriction base="dms:Text"/>
      </xsd:simple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8724ed7-85bd-4ef7-83a0-a9342876c411">SYXP7E22ZW3K-1-100131</_dlc_DocId>
    <_dlc_DocIdUrl xmlns="b8724ed7-85bd-4ef7-83a0-a9342876c411">
      <Url>https://finnovaregio.sharepoint.com/_layouts/15/DocIdRedir.aspx?ID=SYXP7E22ZW3K-1-100131</Url>
      <Description>SYXP7E22ZW3K-1-100131</Description>
    </_dlc_DocIdUrl>
    <SharedWithUsers xmlns="b8724ed7-85bd-4ef7-83a0-a9342876c411">
      <UserInfo>
        <DisplayName>Ana Isabel Nava Tazo</DisplayName>
        <AccountId>43</AccountId>
        <AccountType/>
      </UserInfo>
    </SharedWithUsers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012148C-7382-49D7-AE17-CC16CEFF55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065F1F-AA63-4127-830A-6A6DA5EB60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724ed7-85bd-4ef7-83a0-a9342876c4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B0B3386-9090-4BED-82C3-5179806D9AA1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schemas.openxmlformats.org/package/2006/metadata/core-properties"/>
    <ds:schemaRef ds:uri="b8724ed7-85bd-4ef7-83a0-a9342876c411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CA962856-C8BE-4CBF-B178-0A9A017D622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TM02900720[[fn=Integral]]</Template>
  <TotalTime>11329</TotalTime>
  <Words>1325</Words>
  <Application>Microsoft Office PowerPoint</Application>
  <PresentationFormat>Personalizado</PresentationFormat>
  <Paragraphs>218</Paragraphs>
  <Slides>22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22</vt:i4>
      </vt:variant>
    </vt:vector>
  </HeadingPairs>
  <TitlesOfParts>
    <vt:vector size="25" baseType="lpstr">
      <vt:lpstr>HDOfficeLightV0</vt:lpstr>
      <vt:lpstr>1_HDOfficeLightV0</vt:lpstr>
      <vt:lpstr>2_HDOfficeLightV0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MUCHAS GRACIAS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Finnova  Presentación EU Startup  Ejemplo proyectos energia: Flat Tower best practice Nobel Grid  propuesta colaboración Alertas personalizadas Charlas – mentorización</dc:title>
  <dc:creator>Adrián Noheda</dc:creator>
  <cp:lastModifiedBy>inigo</cp:lastModifiedBy>
  <cp:revision>809</cp:revision>
  <cp:lastPrinted>2016-06-22T15:40:48Z</cp:lastPrinted>
  <dcterms:created xsi:type="dcterms:W3CDTF">2015-08-27T11:30:45Z</dcterms:created>
  <dcterms:modified xsi:type="dcterms:W3CDTF">2020-02-26T17:39:32Z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0x010100DC8623A5CBADD142950493C6B2B78B40</vt:lpwstr>
  </property>
  <property fmtid="{D5CDD505-2E9C-101B-9397-08002B2CF9AE}" pid="3" name="_dlc_DocIdItemGuid">
    <vt:lpwstr>1ad20776-21df-4249-a226-7b12eb088f51</vt:lpwstr>
  </property>
</Properties>
</file>