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74" r:id="rId2"/>
    <p:sldId id="269" r:id="rId3"/>
    <p:sldId id="275" r:id="rId4"/>
    <p:sldId id="276" r:id="rId5"/>
    <p:sldId id="268" r:id="rId6"/>
    <p:sldId id="267" r:id="rId7"/>
    <p:sldId id="270" r:id="rId8"/>
    <p:sldId id="280" r:id="rId9"/>
    <p:sldId id="277" r:id="rId10"/>
    <p:sldId id="278" r:id="rId11"/>
    <p:sldId id="271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F0EB"/>
    <a:srgbClr val="9DE3C3"/>
    <a:srgbClr val="768AD4"/>
    <a:srgbClr val="F24D32"/>
    <a:srgbClr val="F84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29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341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500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6323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586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1756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5448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589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446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538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267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4971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570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051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561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8924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10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128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hcXpBn3mlq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sv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7">
            <a:extLst>
              <a:ext uri="{FF2B5EF4-FFF2-40B4-BE49-F238E27FC236}">
                <a16:creationId xmlns:a16="http://schemas.microsoft.com/office/drawing/2014/main" id="{BECDF65E-C23C-4BE2-8F36-1622FAD475B9}"/>
              </a:ext>
            </a:extLst>
          </p:cNvPr>
          <p:cNvSpPr txBox="1"/>
          <p:nvPr/>
        </p:nvSpPr>
        <p:spPr>
          <a:xfrm>
            <a:off x="464566" y="3661154"/>
            <a:ext cx="10269971" cy="1646302"/>
          </a:xfrm>
          <a:prstGeom prst="rect">
            <a:avLst/>
          </a:prstGeom>
        </p:spPr>
        <p:txBody>
          <a:bodyPr vert="horz" wrap="square" lIns="91406" tIns="45703" rIns="91406" bIns="45703" numCol="2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s-ES_tradnl" sz="1600" b="1" dirty="0">
                <a:cs typeface="Arial" pitchFamily="34" charset="0"/>
              </a:rPr>
              <a:t>CIM-RC COIMBRA</a:t>
            </a:r>
          </a:p>
          <a:p>
            <a:pPr>
              <a:spcBef>
                <a:spcPct val="0"/>
              </a:spcBef>
            </a:pPr>
            <a:endParaRPr lang="es-ES_tradnl" sz="1600" b="1" dirty="0"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Nuno POMAR 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nuno.pomar@cim-regiaodecoimbra.pt	</a:t>
            </a:r>
          </a:p>
          <a:p>
            <a:pPr>
              <a:spcBef>
                <a:spcPct val="0"/>
              </a:spcBef>
            </a:pPr>
            <a:endParaRPr lang="es-ES_tradnl" sz="1600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ES_tradnl" sz="1600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ES_tradnl" sz="1600" b="1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cs typeface="Arial" pitchFamily="34" charset="0"/>
              </a:rPr>
              <a:t>FINNOVA</a:t>
            </a:r>
          </a:p>
          <a:p>
            <a:pPr>
              <a:spcBef>
                <a:spcPct val="0"/>
              </a:spcBef>
            </a:pPr>
            <a:endParaRPr lang="es-ES_tradnl" sz="1600" b="1" dirty="0"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José Manuel REQUENA BENÍTEZ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jrequena@finnova.eu 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		</a:t>
            </a: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Íñigo BILBAO UBILLOS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ibilbao@finnova.eu</a:t>
            </a:r>
            <a:endParaRPr lang="es-ES_tradnl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CBEE383-C244-49DE-8388-696618230D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623" y="807118"/>
            <a:ext cx="4550508" cy="5030444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2824ED61-FEF6-492A-A814-12AF6BF15BD6}"/>
              </a:ext>
            </a:extLst>
          </p:cNvPr>
          <p:cNvSpPr/>
          <p:nvPr/>
        </p:nvSpPr>
        <p:spPr>
          <a:xfrm>
            <a:off x="0" y="5457750"/>
            <a:ext cx="12192000" cy="1400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9480A32-6DAA-4B18-A167-DBF979F97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1896" y="1401509"/>
            <a:ext cx="8343566" cy="1646302"/>
          </a:xfrm>
        </p:spPr>
        <p:txBody>
          <a:bodyPr/>
          <a:lstStyle/>
          <a:p>
            <a:pPr lvl="0" algn="ctr" eaLnBrk="0" fontAlgn="base" hangingPunct="0">
              <a:spcAft>
                <a:spcPct val="0"/>
              </a:spcAft>
            </a:pPr>
            <a:r>
              <a:rPr lang="es-ES" sz="2800" b="1" dirty="0">
                <a:latin typeface="Abadi" panose="020B0604020202020204" pitchFamily="34" charset="0"/>
              </a:rPr>
              <a:t>Protección y promoción del patrimonio cultural y natural a través de un producto turístico diferenciado: </a:t>
            </a:r>
            <a:br>
              <a:rPr lang="es-ES" sz="3200" b="1" dirty="0">
                <a:latin typeface="Abadi" panose="020B0604020202020204" pitchFamily="34" charset="0"/>
              </a:rPr>
            </a:br>
            <a:r>
              <a:rPr lang="es-ES" sz="3200" b="1" dirty="0">
                <a:latin typeface="Abadi" panose="020B0604020202020204" pitchFamily="34" charset="0"/>
              </a:rPr>
              <a:t>El caso de NAPOCTEP</a:t>
            </a:r>
            <a:endParaRPr lang="es-ES" altLang="es-ES" sz="3200" b="1" dirty="0">
              <a:latin typeface="Abadi" panose="020B0604020202020204" pitchFamily="34" charset="0"/>
            </a:endParaRPr>
          </a:p>
        </p:txBody>
      </p:sp>
      <p:sp>
        <p:nvSpPr>
          <p:cNvPr id="15" name="CuadroTexto 1">
            <a:extLst>
              <a:ext uri="{FF2B5EF4-FFF2-40B4-BE49-F238E27FC236}">
                <a16:creationId xmlns:a16="http://schemas.microsoft.com/office/drawing/2014/main" id="{98F93B6C-1FA8-44B3-8ECF-8646228145B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5542" y="4998125"/>
            <a:ext cx="3003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u="sng" dirty="0">
                <a:solidFill>
                  <a:schemeClr val="accent1">
                    <a:lumMod val="75000"/>
                  </a:schemeClr>
                </a:solidFill>
              </a:rPr>
              <a:t>www.napoctep.eu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94DF57C-0476-492C-91D2-F7569876C6D6}"/>
              </a:ext>
            </a:extLst>
          </p:cNvPr>
          <p:cNvSpPr/>
          <p:nvPr/>
        </p:nvSpPr>
        <p:spPr>
          <a:xfrm>
            <a:off x="0" y="-14068"/>
            <a:ext cx="12192000" cy="1096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B7512C9-8505-45BC-825E-22BEAB85C0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424" y="135784"/>
            <a:ext cx="1625883" cy="78538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4B9B10C-B1B7-4F2A-AA7E-9450E259F0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02" y="73174"/>
            <a:ext cx="2329311" cy="970546"/>
          </a:xfrm>
          <a:prstGeom prst="rect">
            <a:avLst/>
          </a:prstGeom>
        </p:spPr>
      </p:pic>
      <p:sp>
        <p:nvSpPr>
          <p:cNvPr id="19" name="Rectangle 1">
            <a:extLst>
              <a:ext uri="{FF2B5EF4-FFF2-40B4-BE49-F238E27FC236}">
                <a16:creationId xmlns:a16="http://schemas.microsoft.com/office/drawing/2014/main" id="{A9C04828-AD81-4338-AF0A-DA50D453C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11A63E83-68A7-41AA-96CA-1866AF45AE5F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E3148423-CE8E-42D1-B48F-8BBE9F2FB9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877" y="5457750"/>
            <a:ext cx="9041927" cy="140025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F5C2EBE-7522-4BAB-9EC3-4EAA057E6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722216"/>
            <a:ext cx="12192000" cy="13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032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">
            <a:extLst>
              <a:ext uri="{FF2B5EF4-FFF2-40B4-BE49-F238E27FC236}">
                <a16:creationId xmlns:a16="http://schemas.microsoft.com/office/drawing/2014/main" id="{992E7DE5-CB47-49C4-8903-0BA7ADECDA08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519E3636-BEBB-417C-AB0F-AFFCF3BD2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4D8612E4-E67D-44EB-8BF4-33C6F085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5A4AA0BF-5624-4FF8-AE28-24B861AEF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664" y="1659220"/>
            <a:ext cx="8268919" cy="804972"/>
          </a:xfrm>
        </p:spPr>
        <p:txBody>
          <a:bodyPr/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Actividades</a:t>
            </a:r>
          </a:p>
        </p:txBody>
      </p:sp>
      <p:sp>
        <p:nvSpPr>
          <p:cNvPr id="22" name="5 Rectángulo">
            <a:extLst>
              <a:ext uri="{FF2B5EF4-FFF2-40B4-BE49-F238E27FC236}">
                <a16:creationId xmlns:a16="http://schemas.microsoft.com/office/drawing/2014/main" id="{6C6E470E-DE20-4BC5-99E8-ED1FD4FDF0E1}"/>
              </a:ext>
            </a:extLst>
          </p:cNvPr>
          <p:cNvSpPr/>
          <p:nvPr/>
        </p:nvSpPr>
        <p:spPr>
          <a:xfrm>
            <a:off x="619433" y="2589510"/>
            <a:ext cx="960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lang="es-ES" sz="16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1.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Estudio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y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diseño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del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itinerario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cultural y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turístico</a:t>
            </a:r>
            <a:endParaRPr lang="es-ES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DA775ABC-6747-4E08-AE4D-A56F22D15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33" y="3109481"/>
            <a:ext cx="94804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Creación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y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adaptación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de la imagen de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marca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y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señalética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del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itinerario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cultural y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turístico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">
            <a:extLst>
              <a:ext uri="{FF2B5EF4-FFF2-40B4-BE49-F238E27FC236}">
                <a16:creationId xmlns:a16="http://schemas.microsoft.com/office/drawing/2014/main" id="{E04FED03-0695-4266-8EF5-D32BE90D6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664" y="3607180"/>
            <a:ext cx="6893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Desarrollo de un product virtual del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itinerario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cultural y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turístico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CA31956E-5F8F-43D6-B37B-A500C64D9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33" y="4066771"/>
            <a:ext cx="110317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Creación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explotación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y </a:t>
            </a:r>
            <a:r>
              <a:rPr lang="en-U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capitalización</a:t>
            </a:r>
            <a:endParaRPr lang="en-US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Del product del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itinerario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cultural y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turístico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7">
            <a:extLst>
              <a:ext uri="{FF2B5EF4-FFF2-40B4-BE49-F238E27FC236}">
                <a16:creationId xmlns:a16="http://schemas.microsoft.com/office/drawing/2014/main" id="{71D0A9C5-912B-4CB7-8553-BB0D9C1B6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33" y="4671099"/>
            <a:ext cx="117790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Gestión y coordinación del proyecto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8">
            <a:extLst>
              <a:ext uri="{FF2B5EF4-FFF2-40B4-BE49-F238E27FC236}">
                <a16:creationId xmlns:a16="http://schemas.microsoft.com/office/drawing/2014/main" id="{550D89B1-4657-460E-9F77-1F2D6C43C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33" y="5078563"/>
            <a:ext cx="25106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Comunicación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12 Imagen" descr="ciudadrodrigo.jpg">
            <a:extLst>
              <a:ext uri="{FF2B5EF4-FFF2-40B4-BE49-F238E27FC236}">
                <a16:creationId xmlns:a16="http://schemas.microsoft.com/office/drawing/2014/main" id="{01216145-0355-4EBB-8508-7B4A2C3E49E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t="16403" b="27338"/>
          <a:stretch>
            <a:fillRect/>
          </a:stretch>
        </p:blipFill>
        <p:spPr>
          <a:xfrm>
            <a:off x="5563954" y="4360925"/>
            <a:ext cx="6275438" cy="18593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ACD85BA5-98A1-4499-8C1B-8D79314C021B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972363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BB72441-76D9-4F18-9851-DDF089FD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208526"/>
            <a:ext cx="8596668" cy="721874"/>
          </a:xfrm>
        </p:spPr>
        <p:txBody>
          <a:bodyPr/>
          <a:lstStyle/>
          <a:p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Objectivos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5 Rectángulo">
            <a:extLst>
              <a:ext uri="{FF2B5EF4-FFF2-40B4-BE49-F238E27FC236}">
                <a16:creationId xmlns:a16="http://schemas.microsoft.com/office/drawing/2014/main" id="{6CC86683-D89B-418D-89AE-84D2FCDD4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7334" y="1826795"/>
            <a:ext cx="8287051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es-ES" sz="1700" dirty="0"/>
              <a:t>Poner en valor el </a:t>
            </a:r>
            <a:r>
              <a:rPr lang="es-ES" sz="1700" b="1" dirty="0"/>
              <a:t>patrimonio</a:t>
            </a:r>
            <a:r>
              <a:rPr lang="es-ES" sz="1700" dirty="0"/>
              <a:t> histórico existente</a:t>
            </a:r>
            <a:endParaRPr lang="es-ES" altLang="zh-CN" sz="17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s-ES" sz="1700" dirty="0"/>
              <a:t>Crear con todo el sector un </a:t>
            </a:r>
            <a:r>
              <a:rPr lang="es-ES" sz="1700" b="1" dirty="0"/>
              <a:t>producto turístico </a:t>
            </a:r>
            <a:r>
              <a:rPr lang="es-ES" sz="1700" dirty="0"/>
              <a:t>reconocible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ES" sz="1700" dirty="0"/>
              <a:t>Ordenar la </a:t>
            </a:r>
            <a:r>
              <a:rPr lang="es-ES" sz="1700" b="1" dirty="0"/>
              <a:t>agenda</a:t>
            </a:r>
            <a:r>
              <a:rPr lang="es-ES" sz="1700" dirty="0"/>
              <a:t> de recreaciones, mercados, conferencias, etc.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ES" sz="1700" dirty="0"/>
              <a:t>Propiciar el </a:t>
            </a:r>
            <a:r>
              <a:rPr lang="es-ES" sz="1700" b="1" dirty="0"/>
              <a:t>trabajo en red </a:t>
            </a:r>
            <a:r>
              <a:rPr lang="es-ES" sz="1700" dirty="0"/>
              <a:t>y la </a:t>
            </a:r>
            <a:r>
              <a:rPr lang="es-ES" sz="1700" b="1" dirty="0"/>
              <a:t>cooperación público-privada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ES" sz="1700" b="1" dirty="0"/>
              <a:t>Integrar asociaciones culturales, Universidad, empresas, etc</a:t>
            </a:r>
            <a:r>
              <a:rPr lang="es-ES" sz="1700" dirty="0"/>
              <a:t>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ES" sz="1700" dirty="0"/>
              <a:t>Unificar </a:t>
            </a:r>
            <a:r>
              <a:rPr lang="es-ES" sz="1700" b="1" dirty="0"/>
              <a:t>marca</a:t>
            </a:r>
            <a:r>
              <a:rPr lang="es-ES" sz="1700" dirty="0"/>
              <a:t>, señalética, marketing, etc.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ES" sz="1700" b="1" dirty="0"/>
              <a:t>Comercializar</a:t>
            </a:r>
            <a:r>
              <a:rPr lang="es-ES" sz="1700" dirty="0"/>
              <a:t> el producto en mercados nacionales e internacionales</a:t>
            </a:r>
          </a:p>
        </p:txBody>
      </p:sp>
      <p:pic>
        <p:nvPicPr>
          <p:cNvPr id="10" name="6 Imagen" descr="almeida-estrela.gif">
            <a:extLst>
              <a:ext uri="{FF2B5EF4-FFF2-40B4-BE49-F238E27FC236}">
                <a16:creationId xmlns:a16="http://schemas.microsoft.com/office/drawing/2014/main" id="{E52D1282-3C2C-4465-BDB4-26E63F50CB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200" y="4547040"/>
            <a:ext cx="3432452" cy="1930754"/>
          </a:xfrm>
          <a:prstGeom prst="rect">
            <a:avLst/>
          </a:prstGeom>
        </p:spPr>
      </p:pic>
      <p:pic>
        <p:nvPicPr>
          <p:cNvPr id="11" name="7 Imagen" descr="FUERTELACONCEPCION.jpg">
            <a:extLst>
              <a:ext uri="{FF2B5EF4-FFF2-40B4-BE49-F238E27FC236}">
                <a16:creationId xmlns:a16="http://schemas.microsoft.com/office/drawing/2014/main" id="{7BE17E6C-1903-4153-968B-C655ED98F5B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58898" t="16256" b="35415"/>
          <a:stretch>
            <a:fillRect/>
          </a:stretch>
        </p:blipFill>
        <p:spPr>
          <a:xfrm>
            <a:off x="7986108" y="4586863"/>
            <a:ext cx="2987425" cy="1905679"/>
          </a:xfrm>
          <a:prstGeom prst="rect">
            <a:avLst/>
          </a:prstGeom>
        </p:spPr>
      </p:pic>
      <p:pic>
        <p:nvPicPr>
          <p:cNvPr id="12" name="9 Imagen" descr="RECREACION2014 313.jpg">
            <a:extLst>
              <a:ext uri="{FF2B5EF4-FFF2-40B4-BE49-F238E27FC236}">
                <a16:creationId xmlns:a16="http://schemas.microsoft.com/office/drawing/2014/main" id="{45002E55-978E-4F6A-BFAE-9FB2AC02899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01632" y="4559577"/>
            <a:ext cx="2557622" cy="1918217"/>
          </a:xfrm>
          <a:prstGeom prst="rect">
            <a:avLst/>
          </a:prstGeom>
        </p:spPr>
      </p:pic>
      <p:sp>
        <p:nvSpPr>
          <p:cNvPr id="13" name="Rectangle 4">
            <a:extLst>
              <a:ext uri="{FF2B5EF4-FFF2-40B4-BE49-F238E27FC236}">
                <a16:creationId xmlns:a16="http://schemas.microsoft.com/office/drawing/2014/main" id="{74022881-2C58-4D80-8FBD-DFDA8C0D0D64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1222374-8027-4BC5-83FA-026AE15092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6" name="Rectangle 1">
            <a:extLst>
              <a:ext uri="{FF2B5EF4-FFF2-40B4-BE49-F238E27FC236}">
                <a16:creationId xmlns:a16="http://schemas.microsoft.com/office/drawing/2014/main" id="{0E989E4A-9F21-4DB2-8035-2BC5D3F79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C192EE7-5EC0-4046-9FCF-1B888EFF4D71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71417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7">
            <a:extLst>
              <a:ext uri="{FF2B5EF4-FFF2-40B4-BE49-F238E27FC236}">
                <a16:creationId xmlns:a16="http://schemas.microsoft.com/office/drawing/2014/main" id="{BECDF65E-C23C-4BE2-8F36-1622FAD475B9}"/>
              </a:ext>
            </a:extLst>
          </p:cNvPr>
          <p:cNvSpPr txBox="1"/>
          <p:nvPr/>
        </p:nvSpPr>
        <p:spPr>
          <a:xfrm>
            <a:off x="335542" y="3386072"/>
            <a:ext cx="10576455" cy="1997293"/>
          </a:xfrm>
          <a:prstGeom prst="rect">
            <a:avLst/>
          </a:prstGeom>
        </p:spPr>
        <p:txBody>
          <a:bodyPr vert="horz" wrap="square" lIns="91406" tIns="45703" rIns="91406" bIns="45703" numCol="2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s-ES_tradnl" sz="1600" b="1" dirty="0">
                <a:cs typeface="Arial" pitchFamily="34" charset="0"/>
              </a:rPr>
              <a:t>CIM-RC COIMBRA</a:t>
            </a:r>
          </a:p>
          <a:p>
            <a:pPr>
              <a:spcBef>
                <a:spcPct val="0"/>
              </a:spcBef>
            </a:pPr>
            <a:endParaRPr lang="es-ES_tradnl" sz="1600" b="1" dirty="0"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Nuno POMAR 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nuno.pomar@cim-regiaodecoimbra.pt	</a:t>
            </a:r>
          </a:p>
          <a:p>
            <a:pPr>
              <a:spcBef>
                <a:spcPct val="0"/>
              </a:spcBef>
            </a:pPr>
            <a:endParaRPr lang="es-ES_tradnl" sz="1600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ES_tradnl" sz="1600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ES_tradnl" sz="1600" b="1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cs typeface="Arial" pitchFamily="34" charset="0"/>
              </a:rPr>
              <a:t>FINNOVA</a:t>
            </a:r>
          </a:p>
          <a:p>
            <a:pPr>
              <a:spcBef>
                <a:spcPct val="0"/>
              </a:spcBef>
            </a:pPr>
            <a:endParaRPr lang="es-ES_tradnl" sz="1600" b="1" dirty="0"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José Manuel REQUENA BENÍTEZ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jrequena@finnova.eu 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		</a:t>
            </a: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Íñigo BILBAO UBILLOS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ibilbao@finnova.eu</a:t>
            </a:r>
            <a:endParaRPr lang="es-ES_tradnl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CBEE383-C244-49DE-8388-696618230D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623" y="807118"/>
            <a:ext cx="4550508" cy="5030444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2824ED61-FEF6-492A-A814-12AF6BF15BD6}"/>
              </a:ext>
            </a:extLst>
          </p:cNvPr>
          <p:cNvSpPr/>
          <p:nvPr/>
        </p:nvSpPr>
        <p:spPr>
          <a:xfrm>
            <a:off x="0" y="5457750"/>
            <a:ext cx="12192000" cy="1400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9480A32-6DAA-4B18-A167-DBF979F97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8657" y="1250799"/>
            <a:ext cx="6967923" cy="1646302"/>
          </a:xfrm>
        </p:spPr>
        <p:txBody>
          <a:bodyPr/>
          <a:lstStyle/>
          <a:p>
            <a:pPr algn="l"/>
            <a:r>
              <a:rPr lang="es-ES" sz="4800" dirty="0">
                <a:solidFill>
                  <a:schemeClr val="accent3">
                    <a:lumMod val="75000"/>
                  </a:schemeClr>
                </a:solidFill>
              </a:rPr>
              <a:t>Gracias por su atención</a:t>
            </a:r>
            <a:br>
              <a:rPr lang="es-ES" sz="48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4400" i="1" dirty="0" err="1">
                <a:solidFill>
                  <a:schemeClr val="accent3">
                    <a:lumMod val="75000"/>
                  </a:schemeClr>
                </a:solidFill>
              </a:rPr>
              <a:t>Obrigado</a:t>
            </a:r>
            <a:r>
              <a:rPr lang="es-ES" sz="4400" i="1" dirty="0">
                <a:solidFill>
                  <a:schemeClr val="accent3">
                    <a:lumMod val="75000"/>
                  </a:schemeClr>
                </a:solidFill>
              </a:rPr>
              <a:t> pela </a:t>
            </a:r>
            <a:r>
              <a:rPr lang="es-ES" altLang="es-ES" sz="4400" i="1" dirty="0" err="1">
                <a:solidFill>
                  <a:schemeClr val="accent3">
                    <a:lumMod val="75000"/>
                  </a:schemeClr>
                </a:solidFill>
              </a:rPr>
              <a:t>sua</a:t>
            </a:r>
            <a:r>
              <a:rPr lang="es-ES" altLang="es-ES" sz="4400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ES" sz="4400" i="1" dirty="0" err="1">
                <a:solidFill>
                  <a:schemeClr val="accent3">
                    <a:lumMod val="75000"/>
                  </a:schemeClr>
                </a:solidFill>
              </a:rPr>
              <a:t>atenção</a:t>
            </a:r>
            <a:endParaRPr lang="es-ES" sz="4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CuadroTexto 1">
            <a:extLst>
              <a:ext uri="{FF2B5EF4-FFF2-40B4-BE49-F238E27FC236}">
                <a16:creationId xmlns:a16="http://schemas.microsoft.com/office/drawing/2014/main" id="{98F93B6C-1FA8-44B3-8ECF-8646228145B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5542" y="4998125"/>
            <a:ext cx="3003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u="sng" dirty="0">
                <a:solidFill>
                  <a:schemeClr val="accent1">
                    <a:lumMod val="75000"/>
                  </a:schemeClr>
                </a:solidFill>
              </a:rPr>
              <a:t>www.napoctep.eu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94DF57C-0476-492C-91D2-F7569876C6D6}"/>
              </a:ext>
            </a:extLst>
          </p:cNvPr>
          <p:cNvSpPr/>
          <p:nvPr/>
        </p:nvSpPr>
        <p:spPr>
          <a:xfrm>
            <a:off x="0" y="-14068"/>
            <a:ext cx="12192000" cy="1096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B7512C9-8505-45BC-825E-22BEAB85C0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424" y="135784"/>
            <a:ext cx="1625883" cy="78538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4B9B10C-B1B7-4F2A-AA7E-9450E259F0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02" y="73174"/>
            <a:ext cx="2329311" cy="970546"/>
          </a:xfrm>
          <a:prstGeom prst="rect">
            <a:avLst/>
          </a:prstGeom>
        </p:spPr>
      </p:pic>
      <p:sp>
        <p:nvSpPr>
          <p:cNvPr id="19" name="Rectangle 1">
            <a:extLst>
              <a:ext uri="{FF2B5EF4-FFF2-40B4-BE49-F238E27FC236}">
                <a16:creationId xmlns:a16="http://schemas.microsoft.com/office/drawing/2014/main" id="{A9C04828-AD81-4338-AF0A-DA50D453C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E3148423-CE8E-42D1-B48F-8BBE9F2FB9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07" y="5457750"/>
            <a:ext cx="9041927" cy="140025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F5C2EBE-7522-4BAB-9EC3-4EAA057E6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722216"/>
            <a:ext cx="12192000" cy="135784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531A8A26-48FF-4C7F-BA31-4DECDADF5287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297572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lementos multimedia en línea 1" title="NAPOCTEP (ES-HD)">
            <a:hlinkClick r:id="" action="ppaction://media"/>
            <a:extLst>
              <a:ext uri="{FF2B5EF4-FFF2-40B4-BE49-F238E27FC236}">
                <a16:creationId xmlns:a16="http://schemas.microsoft.com/office/drawing/2014/main" id="{C61FD66D-79B8-49A2-A417-5C9AEBB183B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41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>
            <a:extLst>
              <a:ext uri="{FF2B5EF4-FFF2-40B4-BE49-F238E27FC236}">
                <a16:creationId xmlns:a16="http://schemas.microsoft.com/office/drawing/2014/main" id="{CBA7721C-4513-4B7D-9082-1B6B52651C32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A3A3B88-9A9D-4AA4-B5ED-5D9A9A31BA37}"/>
              </a:ext>
            </a:extLst>
          </p:cNvPr>
          <p:cNvSpPr txBox="1"/>
          <p:nvPr/>
        </p:nvSpPr>
        <p:spPr>
          <a:xfrm>
            <a:off x="677332" y="2237119"/>
            <a:ext cx="39427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El 29 de abril de 2015 el</a:t>
            </a:r>
            <a:r>
              <a:rPr lang="es-ES" b="1" dirty="0"/>
              <a:t> Consejo de Europa </a:t>
            </a:r>
            <a:r>
              <a:rPr lang="es-ES" dirty="0"/>
              <a:t>decidió declarar los itinerarios napoleónicos como</a:t>
            </a:r>
            <a:r>
              <a:rPr lang="es-ES" b="1" dirty="0"/>
              <a:t> Itinerario Cultural Europeo bajo la marca </a:t>
            </a:r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"</a:t>
            </a:r>
            <a:r>
              <a:rPr lang="es-ES" b="1" dirty="0" err="1">
                <a:solidFill>
                  <a:schemeClr val="accent2">
                    <a:lumMod val="50000"/>
                  </a:schemeClr>
                </a:solidFill>
              </a:rPr>
              <a:t>Destination</a:t>
            </a:r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 Napoleón"</a:t>
            </a: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74FFA4-8908-4002-8BB1-4387216376B4}"/>
              </a:ext>
            </a:extLst>
          </p:cNvPr>
          <p:cNvSpPr txBox="1"/>
          <p:nvPr/>
        </p:nvSpPr>
        <p:spPr>
          <a:xfrm>
            <a:off x="677332" y="3818306"/>
            <a:ext cx="394279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Esta denominación, con la que cuentan otras rutas como el Camino de Santiago o la Ruta de Mozart, es una oportunidad única para que los destinos adheridos disfruten de una </a:t>
            </a:r>
            <a:r>
              <a:rPr lang="es-ES" b="1" dirty="0"/>
              <a:t>marca de prestigio internacional, trabajen en red y puedan optar a fondos europeos trasnacionales</a:t>
            </a:r>
            <a:r>
              <a:rPr lang="es-ES" dirty="0"/>
              <a:t>.</a:t>
            </a:r>
            <a:r>
              <a:rPr lang="es-ES" sz="2000" dirty="0"/>
              <a:t>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B673D99-8107-44CA-BC1D-D20FA54DF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pic>
        <p:nvPicPr>
          <p:cNvPr id="16" name="Picture">
            <a:extLst>
              <a:ext uri="{FF2B5EF4-FFF2-40B4-BE49-F238E27FC236}">
                <a16:creationId xmlns:a16="http://schemas.microsoft.com/office/drawing/2014/main" id="{2990DF9C-7895-4012-BBC7-8472931A0D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18476" y="1991512"/>
            <a:ext cx="7064153" cy="3849536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0F6C600-0A60-43C7-88D0-685D69FB45DC}"/>
              </a:ext>
            </a:extLst>
          </p:cNvPr>
          <p:cNvSpPr txBox="1"/>
          <p:nvPr/>
        </p:nvSpPr>
        <p:spPr>
          <a:xfrm>
            <a:off x="4923119" y="5849631"/>
            <a:ext cx="2953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Fuente: napoleoncities.eu</a:t>
            </a: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id="{069EB5ED-B86F-4894-A0EB-DD7AB6080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6" name="Título 11">
            <a:extLst>
              <a:ext uri="{FF2B5EF4-FFF2-40B4-BE49-F238E27FC236}">
                <a16:creationId xmlns:a16="http://schemas.microsoft.com/office/drawing/2014/main" id="{703A1DA2-4D09-49CE-B154-91010345D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785" y="1576719"/>
            <a:ext cx="8596668" cy="1320800"/>
          </a:xfrm>
        </p:spPr>
        <p:txBody>
          <a:bodyPr/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Contexto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3886B7D-91F8-49CD-888E-4EC7FF074C78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4010666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>
            <a:extLst>
              <a:ext uri="{FF2B5EF4-FFF2-40B4-BE49-F238E27FC236}">
                <a16:creationId xmlns:a16="http://schemas.microsoft.com/office/drawing/2014/main" id="{CBA7721C-4513-4B7D-9082-1B6B52651C32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B673D99-8107-44CA-BC1D-D20FA54DF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pic>
        <p:nvPicPr>
          <p:cNvPr id="9" name="2097153 Marcador de contenido">
            <a:extLst>
              <a:ext uri="{FF2B5EF4-FFF2-40B4-BE49-F238E27FC236}">
                <a16:creationId xmlns:a16="http://schemas.microsoft.com/office/drawing/2014/main" id="{2362E025-9F10-4A3C-A4AC-6F212C1F318B}"/>
              </a:ext>
            </a:extLst>
          </p:cNvPr>
          <p:cNvPicPr>
            <a:picLocks/>
          </p:cNvPicPr>
          <p:nvPr/>
        </p:nvPicPr>
        <p:blipFill>
          <a:blip r:embed="rId3" cstate="print"/>
          <a:srcRect r="909"/>
          <a:stretch>
            <a:fillRect/>
          </a:stretch>
        </p:blipFill>
        <p:spPr>
          <a:xfrm>
            <a:off x="1946263" y="1013932"/>
            <a:ext cx="6620221" cy="5844068"/>
          </a:xfrm>
          <a:prstGeom prst="rect">
            <a:avLst/>
          </a:prstGeom>
        </p:spPr>
      </p:pic>
      <p:sp>
        <p:nvSpPr>
          <p:cNvPr id="14" name="Rectangle 1">
            <a:extLst>
              <a:ext uri="{FF2B5EF4-FFF2-40B4-BE49-F238E27FC236}">
                <a16:creationId xmlns:a16="http://schemas.microsoft.com/office/drawing/2014/main" id="{073D13C4-1C1F-4D8E-87CF-32E45C00A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3258FFC-8DA7-44E8-9D7E-2288FE2AC05C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3562008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A3A3B88-9A9D-4AA4-B5ED-5D9A9A31BA37}"/>
              </a:ext>
            </a:extLst>
          </p:cNvPr>
          <p:cNvSpPr txBox="1"/>
          <p:nvPr/>
        </p:nvSpPr>
        <p:spPr>
          <a:xfrm>
            <a:off x="677333" y="2069422"/>
            <a:ext cx="920145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 Proyecto NAPOCTEP (0700_NAPOCTEP_3_P)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financiado</a:t>
            </a:r>
            <a:r>
              <a:rPr lang="en-US" dirty="0"/>
              <a:t> por el </a:t>
            </a:r>
            <a:r>
              <a:rPr lang="en-US" dirty="0" err="1"/>
              <a:t>Programa</a:t>
            </a:r>
            <a:r>
              <a:rPr lang="en-US" dirty="0"/>
              <a:t> de </a:t>
            </a:r>
            <a:r>
              <a:rPr lang="en-US" dirty="0" err="1"/>
              <a:t>Cooperación</a:t>
            </a:r>
            <a:r>
              <a:rPr lang="en-US" dirty="0"/>
              <a:t> </a:t>
            </a:r>
            <a:r>
              <a:rPr lang="en-US" dirty="0" err="1"/>
              <a:t>Transnacional</a:t>
            </a:r>
            <a:r>
              <a:rPr lang="en-US" dirty="0"/>
              <a:t> Interreg V-A </a:t>
            </a:r>
            <a:r>
              <a:rPr lang="en-US" dirty="0" err="1"/>
              <a:t>España</a:t>
            </a:r>
            <a:r>
              <a:rPr lang="en-US" dirty="0"/>
              <a:t>-Portugal - Interreg POCTEP (2014-2020)</a:t>
            </a:r>
          </a:p>
          <a:p>
            <a:endParaRPr lang="en-US" b="1" dirty="0"/>
          </a:p>
          <a:p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Presupuesto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 total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dirty="0"/>
              <a:t>711.000€ (75% </a:t>
            </a:r>
            <a:r>
              <a:rPr lang="en-US" dirty="0" err="1"/>
              <a:t>cofinanciado</a:t>
            </a:r>
            <a:r>
              <a:rPr lang="en-US" dirty="0"/>
              <a:t> por los FEDER de la UE</a:t>
            </a:r>
            <a:endParaRPr lang="en-US" b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74FFA4-8908-4002-8BB1-4387216376B4}"/>
              </a:ext>
            </a:extLst>
          </p:cNvPr>
          <p:cNvSpPr txBox="1"/>
          <p:nvPr/>
        </p:nvSpPr>
        <p:spPr>
          <a:xfrm>
            <a:off x="677333" y="3938870"/>
            <a:ext cx="7467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Dos </a:t>
            </a:r>
            <a:r>
              <a:rPr lang="en-US" dirty="0" err="1"/>
              <a:t>años</a:t>
            </a:r>
            <a:r>
              <a:rPr lang="en-US" dirty="0"/>
              <a:t> (de 01/07/2019 a 30/06/2021)</a:t>
            </a:r>
            <a:endParaRPr lang="es-ES" dirty="0"/>
          </a:p>
        </p:txBody>
      </p:sp>
      <p:pic>
        <p:nvPicPr>
          <p:cNvPr id="14" name="6 Imagen">
            <a:extLst>
              <a:ext uri="{FF2B5EF4-FFF2-40B4-BE49-F238E27FC236}">
                <a16:creationId xmlns:a16="http://schemas.microsoft.com/office/drawing/2014/main" id="{6F136262-0DA5-45B7-BEE9-23A1A86EEEA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9258" b="5143"/>
          <a:stretch>
            <a:fillRect/>
          </a:stretch>
        </p:blipFill>
        <p:spPr>
          <a:xfrm>
            <a:off x="6782460" y="4415485"/>
            <a:ext cx="5101516" cy="2283497"/>
          </a:xfrm>
          <a:prstGeom prst="rect">
            <a:avLst/>
          </a:prstGeom>
        </p:spPr>
      </p:pic>
      <p:sp>
        <p:nvSpPr>
          <p:cNvPr id="15" name="Rectangle 4">
            <a:extLst>
              <a:ext uri="{FF2B5EF4-FFF2-40B4-BE49-F238E27FC236}">
                <a16:creationId xmlns:a16="http://schemas.microsoft.com/office/drawing/2014/main" id="{992E7DE5-CB47-49C4-8903-0BA7ADECDA08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519E3636-BEBB-417C-AB0F-AFFCF3BD24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4D8612E4-E67D-44EB-8BF4-33C6F085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3" name="Título 11">
            <a:extLst>
              <a:ext uri="{FF2B5EF4-FFF2-40B4-BE49-F238E27FC236}">
                <a16:creationId xmlns:a16="http://schemas.microsoft.com/office/drawing/2014/main" id="{B6302AB0-FDFD-422F-B506-6C77F7CBB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2" y="1420713"/>
            <a:ext cx="8629045" cy="648709"/>
          </a:xfrm>
        </p:spPr>
        <p:txBody>
          <a:bodyPr/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Financiación</a:t>
            </a:r>
          </a:p>
        </p:txBody>
      </p:sp>
      <p:sp>
        <p:nvSpPr>
          <p:cNvPr id="24" name="Título 11">
            <a:extLst>
              <a:ext uri="{FF2B5EF4-FFF2-40B4-BE49-F238E27FC236}">
                <a16:creationId xmlns:a16="http://schemas.microsoft.com/office/drawing/2014/main" id="{19C5E2A0-72DB-4990-A034-125B35DC9EE0}"/>
              </a:ext>
            </a:extLst>
          </p:cNvPr>
          <p:cNvSpPr txBox="1">
            <a:spLocks/>
          </p:cNvSpPr>
          <p:nvPr/>
        </p:nvSpPr>
        <p:spPr>
          <a:xfrm>
            <a:off x="677333" y="3390222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Duración</a:t>
            </a:r>
          </a:p>
        </p:txBody>
      </p:sp>
      <p:sp>
        <p:nvSpPr>
          <p:cNvPr id="25" name="Título 11">
            <a:extLst>
              <a:ext uri="{FF2B5EF4-FFF2-40B4-BE49-F238E27FC236}">
                <a16:creationId xmlns:a16="http://schemas.microsoft.com/office/drawing/2014/main" id="{08C1C935-2AB7-4D92-9B31-43D006CF3050}"/>
              </a:ext>
            </a:extLst>
          </p:cNvPr>
          <p:cNvSpPr txBox="1">
            <a:spLocks/>
          </p:cNvSpPr>
          <p:nvPr/>
        </p:nvSpPr>
        <p:spPr>
          <a:xfrm>
            <a:off x="709710" y="441259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Objetivo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3446BD2-620F-4525-801E-7690F8E1CCEC}"/>
              </a:ext>
            </a:extLst>
          </p:cNvPr>
          <p:cNvSpPr txBox="1"/>
          <p:nvPr/>
        </p:nvSpPr>
        <p:spPr>
          <a:xfrm>
            <a:off x="709710" y="5072995"/>
            <a:ext cx="6072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dirty="0"/>
              <a:t>Convertir el patrimonio de la época napoleónica en un producto turístico de calidad y sostenible que pueda crear riqueza y empleo en </a:t>
            </a:r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zonas castellano-leonesas y del centro de Portugal</a:t>
            </a:r>
            <a:r>
              <a:rPr lang="es-ES" dirty="0"/>
              <a:t> amenazadas por la despoblación y el envejecimiento.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DEC5729-1741-463A-BB81-33F826C687DC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809445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D217BBD-4D43-4D6D-830C-1F135FFA2E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/>
          <a:stretch/>
        </p:blipFill>
        <p:spPr>
          <a:xfrm>
            <a:off x="0" y="1"/>
            <a:ext cx="121919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4A712E25-EEFB-43B4-892B-A18AA719640A}"/>
              </a:ext>
            </a:extLst>
          </p:cNvPr>
          <p:cNvSpPr/>
          <p:nvPr/>
        </p:nvSpPr>
        <p:spPr>
          <a:xfrm>
            <a:off x="3594526" y="1976166"/>
            <a:ext cx="7143750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B1: </a:t>
            </a:r>
            <a:r>
              <a:rPr lang="pt-PT" sz="1400" dirty="0">
                <a:ea typeface="Calibri" panose="020F0502020204030204" pitchFamily="34" charset="0"/>
              </a:rPr>
              <a:t>Comunidade Intermunicipal da Região de Coimbra (CIM-RC)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B2: </a:t>
            </a:r>
            <a:r>
              <a:rPr lang="pt-PT" sz="1400" dirty="0">
                <a:ea typeface="Calibri" panose="020F0502020204030204" pitchFamily="34" charset="0"/>
              </a:rPr>
              <a:t>Comunidade Intermunicipal das Beiras e Serra da Estrela (CIM-BSE)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B3: </a:t>
            </a:r>
            <a:r>
              <a:rPr lang="pt-PT" sz="1400" dirty="0">
                <a:ea typeface="Calibri" panose="020F0502020204030204" pitchFamily="34" charset="0"/>
              </a:rPr>
              <a:t>Turismo Centro de Portugal (TCP)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B4: </a:t>
            </a:r>
            <a:r>
              <a:rPr lang="pt-PT" sz="1400" dirty="0">
                <a:ea typeface="Calibri" panose="020F0502020204030204" pitchFamily="34" charset="0"/>
              </a:rPr>
              <a:t>Rota Histórica das Linhas de Torres – 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pt-PT" sz="1400" dirty="0">
                <a:ea typeface="Calibri" panose="020F0502020204030204" pitchFamily="34" charset="0"/>
              </a:rPr>
              <a:t>Associação para o Desenvolvimento Turístico e Patrimonial (RHLT)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B5: </a:t>
            </a:r>
            <a:r>
              <a:rPr lang="es-ES" sz="1400" dirty="0">
                <a:ea typeface="Calibri" panose="020F0502020204030204" pitchFamily="34" charset="0"/>
              </a:rPr>
              <a:t>Fundación Siglo para el Turismo y las Artes de Castilla y León (FSIGLO)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B6: </a:t>
            </a:r>
            <a:r>
              <a:rPr lang="es-ES" sz="1400" dirty="0">
                <a:ea typeface="Calibri" panose="020F0502020204030204" pitchFamily="34" charset="0"/>
              </a:rPr>
              <a:t>Fundación Santa María la Real del Patrimonio Histórico (FSMRPH)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B7:</a:t>
            </a:r>
            <a:r>
              <a:rPr lang="es-ES" sz="1400" dirty="0">
                <a:ea typeface="Calibri" panose="020F0502020204030204" pitchFamily="34" charset="0"/>
              </a:rPr>
              <a:t> Fundacion Delegación Fundacion Finnova (FINNOVA)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B8: </a:t>
            </a:r>
            <a:r>
              <a:rPr lang="es-ES" sz="1400" dirty="0">
                <a:ea typeface="Calibri" panose="020F0502020204030204" pitchFamily="34" charset="0"/>
              </a:rPr>
              <a:t>Sociedad Mercantil Estatal para la Gestión de la Innovación y las Tecnologías Turísticas, S.A. (SEGITTUR)</a:t>
            </a:r>
          </a:p>
          <a:p>
            <a:pPr>
              <a:spcAft>
                <a:spcPts val="0"/>
              </a:spcAft>
            </a:pPr>
            <a:endParaRPr lang="es-ES" dirty="0">
              <a:effectLst/>
              <a:ea typeface="Calibri" panose="020F0502020204030204" pitchFamily="34" charset="0"/>
            </a:endParaRP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A40BA487-0945-4D6D-8EA0-B5996070A292}"/>
              </a:ext>
            </a:extLst>
          </p:cNvPr>
          <p:cNvSpPr/>
          <p:nvPr/>
        </p:nvSpPr>
        <p:spPr>
          <a:xfrm>
            <a:off x="2487569" y="1982611"/>
            <a:ext cx="84048" cy="3880861"/>
          </a:xfrm>
          <a:prstGeom prst="leftBrace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8" name="Gráfico 17" descr="Apretón de manos">
            <a:extLst>
              <a:ext uri="{FF2B5EF4-FFF2-40B4-BE49-F238E27FC236}">
                <a16:creationId xmlns:a16="http://schemas.microsoft.com/office/drawing/2014/main" id="{F2292D1A-AA5A-420E-9362-185F903D6F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866" y="3998548"/>
            <a:ext cx="686011" cy="686011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48816A7A-7E32-4DA9-9633-312D2525ED04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05BD4AF-485E-410B-8341-AA61279A21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4" name="Título 3">
            <a:extLst>
              <a:ext uri="{FF2B5EF4-FFF2-40B4-BE49-F238E27FC236}">
                <a16:creationId xmlns:a16="http://schemas.microsoft.com/office/drawing/2014/main" id="{518F2142-5976-43EB-BD85-573A64A836CA}"/>
              </a:ext>
            </a:extLst>
          </p:cNvPr>
          <p:cNvSpPr txBox="1">
            <a:spLocks/>
          </p:cNvSpPr>
          <p:nvPr/>
        </p:nvSpPr>
        <p:spPr>
          <a:xfrm>
            <a:off x="-131446" y="2598820"/>
            <a:ext cx="3339867" cy="156411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8 </a:t>
            </a:r>
          </a:p>
          <a:p>
            <a:pPr algn="ctr"/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Socios </a:t>
            </a:r>
          </a:p>
          <a:p>
            <a:pPr algn="ctr"/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españoles </a:t>
            </a:r>
          </a:p>
          <a:p>
            <a:pPr algn="ctr"/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y </a:t>
            </a:r>
          </a:p>
          <a:p>
            <a:pPr algn="ctr"/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portugueses</a:t>
            </a:r>
            <a:endParaRPr lang="es-ES" dirty="0"/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F98B275A-A652-4DC9-81A3-800479CE5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724C1A5-27DC-4B25-B6E3-38B16F222C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391" y="1687994"/>
            <a:ext cx="767361" cy="767361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6CC9234F-7608-40E1-97BD-C05BD4E75A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143" y="2311891"/>
            <a:ext cx="573857" cy="57385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93861732-6676-420B-8DE6-ADDA97B9C2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143" y="2807022"/>
            <a:ext cx="573857" cy="573857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7BDABED-0156-4647-AA2B-548DA823F2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485" y="3254010"/>
            <a:ext cx="725172" cy="725172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E6ACE79-74A2-49C7-8ED8-37A996EFCE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145" y="3966563"/>
            <a:ext cx="547144" cy="339841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CEB9A660-5484-4391-B101-6F2D7010CC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14" y="4331024"/>
            <a:ext cx="551075" cy="551075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E151DDDF-5BC1-4AF1-97BF-54EB446214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656" y="4667585"/>
            <a:ext cx="790283" cy="79028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DA804E00-5718-4446-900E-CBD43E07B4F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686" y="5205573"/>
            <a:ext cx="654770" cy="65477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064C8C58-32D8-438D-947D-93594261EB7B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1124675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4A712E25-EEFB-43B4-892B-A18AA719640A}"/>
              </a:ext>
            </a:extLst>
          </p:cNvPr>
          <p:cNvSpPr/>
          <p:nvPr/>
        </p:nvSpPr>
        <p:spPr>
          <a:xfrm>
            <a:off x="1249333" y="3594160"/>
            <a:ext cx="806530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  90.000,01 €</a:t>
            </a:r>
            <a:r>
              <a:rPr lang="es-ES" sz="1400" dirty="0"/>
              <a:t>    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36.666,69 €</a:t>
            </a:r>
            <a:r>
              <a:rPr lang="es-ES" sz="1400" dirty="0"/>
              <a:t>    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36.666,69 €</a:t>
            </a:r>
            <a:r>
              <a:rPr lang="es-ES" sz="1400" dirty="0"/>
              <a:t>     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36.666,69 €</a:t>
            </a:r>
            <a:endParaRPr lang="pt-PT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260.913,14</a:t>
            </a:r>
            <a:r>
              <a:rPr lang="es-ES" sz="1400" dirty="0"/>
              <a:t> 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  	</a:t>
            </a:r>
            <a:r>
              <a:rPr lang="es-ES" sz="1400" dirty="0"/>
              <a:t>		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92.252,13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 € 	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	      129.7222,23 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 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			27.340,70 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</a:t>
            </a:r>
            <a:endParaRPr lang="es-E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48816A7A-7E32-4DA9-9633-312D2525ED04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05BD4AF-485E-410B-8341-AA61279A21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4" name="Título 3">
            <a:extLst>
              <a:ext uri="{FF2B5EF4-FFF2-40B4-BE49-F238E27FC236}">
                <a16:creationId xmlns:a16="http://schemas.microsoft.com/office/drawing/2014/main" id="{518F2142-5976-43EB-BD85-573A64A836CA}"/>
              </a:ext>
            </a:extLst>
          </p:cNvPr>
          <p:cNvSpPr txBox="1">
            <a:spLocks/>
          </p:cNvSpPr>
          <p:nvPr/>
        </p:nvSpPr>
        <p:spPr>
          <a:xfrm>
            <a:off x="170225" y="1419457"/>
            <a:ext cx="5664967" cy="4644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000" dirty="0">
                <a:solidFill>
                  <a:schemeClr val="accent6">
                    <a:lumMod val="50000"/>
                  </a:schemeClr>
                </a:solidFill>
              </a:rPr>
              <a:t>Presupuesto (de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01/07/2019 a 30/06/2021)</a:t>
            </a:r>
            <a:endParaRPr lang="es-E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ES" dirty="0"/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F98B275A-A652-4DC9-81A3-800479CE5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643F4ED-9871-4C55-8F61-AEE9225EA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0" y="1841009"/>
            <a:ext cx="2031325" cy="20313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AEBAEA6-629F-45E2-AB97-5C66802BD2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578" y="1939572"/>
            <a:ext cx="1707494" cy="170749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A6CD384-3845-44C1-9A9C-662E22BCBC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588" y="1841009"/>
            <a:ext cx="1892342" cy="189234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1C71E58B-4781-43A5-B142-0E7F728B44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446" y="1955272"/>
            <a:ext cx="2031325" cy="203132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BCAECDF6-B667-468C-9A6F-362195945F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938" y="4551621"/>
            <a:ext cx="1630595" cy="1012792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88129327-3753-456B-96B2-973CF8F934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071" y="4096009"/>
            <a:ext cx="1741046" cy="1741046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1FDE6C1E-915F-434D-B735-04C63BB4A8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171" y="3986597"/>
            <a:ext cx="2180735" cy="2180735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8F57B10-B908-44FC-BD8E-B0A190FB282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238" y="3806570"/>
            <a:ext cx="2242733" cy="2242733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52F06138-70D1-4813-A3A1-F5E903E9E737}"/>
              </a:ext>
            </a:extLst>
          </p:cNvPr>
          <p:cNvSpPr/>
          <p:nvPr/>
        </p:nvSpPr>
        <p:spPr>
          <a:xfrm>
            <a:off x="919981" y="1962264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4EA0820C-3362-4992-BE0D-346AF5684B3E}"/>
              </a:ext>
            </a:extLst>
          </p:cNvPr>
          <p:cNvSpPr/>
          <p:nvPr/>
        </p:nvSpPr>
        <p:spPr>
          <a:xfrm>
            <a:off x="3115203" y="1962264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9B471447-AD07-40A1-8B8A-76E1150DE2A6}"/>
              </a:ext>
            </a:extLst>
          </p:cNvPr>
          <p:cNvSpPr/>
          <p:nvPr/>
        </p:nvSpPr>
        <p:spPr>
          <a:xfrm>
            <a:off x="5305164" y="1971671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C2E60C35-37D9-4BE1-A5C9-AFD0AC03EE4B}"/>
              </a:ext>
            </a:extLst>
          </p:cNvPr>
          <p:cNvSpPr/>
          <p:nvPr/>
        </p:nvSpPr>
        <p:spPr>
          <a:xfrm>
            <a:off x="7501911" y="1957609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440E88BF-0B79-4936-87B0-A5DC05FB6263}"/>
              </a:ext>
            </a:extLst>
          </p:cNvPr>
          <p:cNvSpPr/>
          <p:nvPr/>
        </p:nvSpPr>
        <p:spPr>
          <a:xfrm>
            <a:off x="930976" y="4160280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8C04477E-3D7F-4183-B9E8-28593CE7C21F}"/>
              </a:ext>
            </a:extLst>
          </p:cNvPr>
          <p:cNvSpPr/>
          <p:nvPr/>
        </p:nvSpPr>
        <p:spPr>
          <a:xfrm>
            <a:off x="3126198" y="4160280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C2F7FE61-4D4D-4BA5-ABBF-99FCA1629068}"/>
              </a:ext>
            </a:extLst>
          </p:cNvPr>
          <p:cNvSpPr/>
          <p:nvPr/>
        </p:nvSpPr>
        <p:spPr>
          <a:xfrm>
            <a:off x="5316159" y="4169687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CAFE8492-88AC-4D34-A607-1200663BF784}"/>
              </a:ext>
            </a:extLst>
          </p:cNvPr>
          <p:cNvSpPr/>
          <p:nvPr/>
        </p:nvSpPr>
        <p:spPr>
          <a:xfrm>
            <a:off x="7512906" y="4155625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8EEFBFAE-10D2-45DA-B3B4-AD3442582182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3523872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A3A3B88-9A9D-4AA4-B5ED-5D9A9A31BA37}"/>
              </a:ext>
            </a:extLst>
          </p:cNvPr>
          <p:cNvSpPr txBox="1"/>
          <p:nvPr/>
        </p:nvSpPr>
        <p:spPr>
          <a:xfrm>
            <a:off x="677333" y="1973965"/>
            <a:ext cx="8149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s-ES" sz="1600" dirty="0"/>
              <a:t>Crecimiento sostenible a través de una cooperación transfronteriza por la prevención de riesgos y la mejora de la gestión de los recursos naturales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74FFA4-8908-4002-8BB1-4387216376B4}"/>
              </a:ext>
            </a:extLst>
          </p:cNvPr>
          <p:cNvSpPr txBox="1"/>
          <p:nvPr/>
        </p:nvSpPr>
        <p:spPr>
          <a:xfrm>
            <a:off x="661143" y="2993172"/>
            <a:ext cx="7564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s-ES" sz="1600" dirty="0"/>
              <a:t>Conservar y proteger el medio ambiente y promover </a:t>
            </a:r>
          </a:p>
          <a:p>
            <a:pPr>
              <a:buNone/>
            </a:pPr>
            <a:r>
              <a:rPr lang="es-ES" sz="1600" dirty="0"/>
              <a:t>la eficiencia de los recursos</a:t>
            </a: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992E7DE5-CB47-49C4-8903-0BA7ADECDA08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519E3636-BEBB-417C-AB0F-AFFCF3BD2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4D8612E4-E67D-44EB-8BF4-33C6F085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3" name="Título 11">
            <a:extLst>
              <a:ext uri="{FF2B5EF4-FFF2-40B4-BE49-F238E27FC236}">
                <a16:creationId xmlns:a16="http://schemas.microsoft.com/office/drawing/2014/main" id="{B6302AB0-FDFD-422F-B506-6C77F7CBB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143" y="1754888"/>
            <a:ext cx="7905341" cy="360276"/>
          </a:xfrm>
        </p:spPr>
        <p:txBody>
          <a:bodyPr>
            <a:normAutofit/>
          </a:bodyPr>
          <a:lstStyle/>
          <a:p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Eje 3</a:t>
            </a:r>
          </a:p>
        </p:txBody>
      </p:sp>
      <p:sp>
        <p:nvSpPr>
          <p:cNvPr id="24" name="Título 11">
            <a:extLst>
              <a:ext uri="{FF2B5EF4-FFF2-40B4-BE49-F238E27FC236}">
                <a16:creationId xmlns:a16="http://schemas.microsoft.com/office/drawing/2014/main" id="{19C5E2A0-72DB-4990-A034-125B35DC9EE0}"/>
              </a:ext>
            </a:extLst>
          </p:cNvPr>
          <p:cNvSpPr txBox="1">
            <a:spLocks/>
          </p:cNvSpPr>
          <p:nvPr/>
        </p:nvSpPr>
        <p:spPr>
          <a:xfrm>
            <a:off x="644956" y="2673285"/>
            <a:ext cx="7935114" cy="5369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Objetivo temático 6</a:t>
            </a:r>
          </a:p>
        </p:txBody>
      </p:sp>
      <p:sp>
        <p:nvSpPr>
          <p:cNvPr id="25" name="Título 11">
            <a:extLst>
              <a:ext uri="{FF2B5EF4-FFF2-40B4-BE49-F238E27FC236}">
                <a16:creationId xmlns:a16="http://schemas.microsoft.com/office/drawing/2014/main" id="{08C1C935-2AB7-4D92-9B31-43D006CF3050}"/>
              </a:ext>
            </a:extLst>
          </p:cNvPr>
          <p:cNvSpPr txBox="1">
            <a:spLocks/>
          </p:cNvSpPr>
          <p:nvPr/>
        </p:nvSpPr>
        <p:spPr>
          <a:xfrm>
            <a:off x="644956" y="3600757"/>
            <a:ext cx="7935114" cy="58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Objetivo específico 6C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3446BD2-620F-4525-801E-7690F8E1CCEC}"/>
              </a:ext>
            </a:extLst>
          </p:cNvPr>
          <p:cNvSpPr txBox="1"/>
          <p:nvPr/>
        </p:nvSpPr>
        <p:spPr>
          <a:xfrm>
            <a:off x="691299" y="3904478"/>
            <a:ext cx="5584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Proteger y valorizar el patrimonio cultural y natural, como soporte de base económica de la región transfronteriza</a:t>
            </a:r>
          </a:p>
          <a:p>
            <a:pPr>
              <a:buNone/>
            </a:pPr>
            <a:endParaRPr lang="es-ES" sz="1600" dirty="0"/>
          </a:p>
        </p:txBody>
      </p:sp>
      <p:sp>
        <p:nvSpPr>
          <p:cNvPr id="16" name="Título 11">
            <a:extLst>
              <a:ext uri="{FF2B5EF4-FFF2-40B4-BE49-F238E27FC236}">
                <a16:creationId xmlns:a16="http://schemas.microsoft.com/office/drawing/2014/main" id="{A31B0016-F5F3-4E75-9B82-892CFA5A0789}"/>
              </a:ext>
            </a:extLst>
          </p:cNvPr>
          <p:cNvSpPr txBox="1">
            <a:spLocks/>
          </p:cNvSpPr>
          <p:nvPr/>
        </p:nvSpPr>
        <p:spPr>
          <a:xfrm>
            <a:off x="661143" y="4465808"/>
            <a:ext cx="7935114" cy="58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Prioridad de inversión 6C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8CA7FAC-7764-4C93-B012-EB825D33E1C0}"/>
              </a:ext>
            </a:extLst>
          </p:cNvPr>
          <p:cNvSpPr txBox="1"/>
          <p:nvPr/>
        </p:nvSpPr>
        <p:spPr>
          <a:xfrm>
            <a:off x="691298" y="5632149"/>
            <a:ext cx="5584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Número</a:t>
            </a:r>
            <a:r>
              <a:rPr lang="en-US" sz="1600" dirty="0"/>
              <a:t> de </a:t>
            </a:r>
            <a:r>
              <a:rPr lang="en-US" sz="1600" dirty="0" err="1"/>
              <a:t>visitantes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ocupaciones</a:t>
            </a:r>
            <a:r>
              <a:rPr lang="en-US" sz="1600" dirty="0"/>
              <a:t> </a:t>
            </a:r>
            <a:r>
              <a:rPr lang="en-US" sz="1600" dirty="0" err="1"/>
              <a:t>hosteleras</a:t>
            </a:r>
            <a:r>
              <a:rPr lang="en-US" sz="1600" dirty="0"/>
              <a:t> dentro del </a:t>
            </a:r>
            <a:r>
              <a:rPr lang="en-US" sz="1600" dirty="0" err="1"/>
              <a:t>espacio</a:t>
            </a:r>
            <a:r>
              <a:rPr lang="en-US" sz="1600" dirty="0"/>
              <a:t> de </a:t>
            </a:r>
            <a:r>
              <a:rPr lang="en-US" sz="1600" dirty="0" err="1"/>
              <a:t>cooperación</a:t>
            </a:r>
            <a:endParaRPr lang="es-ES" sz="1600" dirty="0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E022078-79E4-4C98-B514-B19B84CDF1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888" y="2553442"/>
            <a:ext cx="4925798" cy="3688191"/>
          </a:xfrm>
          <a:prstGeom prst="rect">
            <a:avLst/>
          </a:prstGeom>
        </p:spPr>
      </p:pic>
      <p:sp>
        <p:nvSpPr>
          <p:cNvPr id="22" name="Título 11">
            <a:extLst>
              <a:ext uri="{FF2B5EF4-FFF2-40B4-BE49-F238E27FC236}">
                <a16:creationId xmlns:a16="http://schemas.microsoft.com/office/drawing/2014/main" id="{12AC6A12-03AF-497F-AE84-BE3BAFD91EBC}"/>
              </a:ext>
            </a:extLst>
          </p:cNvPr>
          <p:cNvSpPr txBox="1">
            <a:spLocks/>
          </p:cNvSpPr>
          <p:nvPr/>
        </p:nvSpPr>
        <p:spPr>
          <a:xfrm>
            <a:off x="669332" y="5341366"/>
            <a:ext cx="7935114" cy="58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Indicador de resultado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6DBCF80-336B-488E-AB1F-0C66ACF7E25F}"/>
              </a:ext>
            </a:extLst>
          </p:cNvPr>
          <p:cNvSpPr txBox="1"/>
          <p:nvPr/>
        </p:nvSpPr>
        <p:spPr>
          <a:xfrm>
            <a:off x="644956" y="4756591"/>
            <a:ext cx="5584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s-ES" sz="1600" dirty="0"/>
              <a:t>Conservación, la protección, el fomento y el desarrollo del patrimonio natural y cultural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9B9C1CAE-3044-4D21-AD14-8223173CFC76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it-IT" sz="1200" dirty="0">
                <a:ea typeface="Corbel" charset="0"/>
                <a:cs typeface="Corbel" charset="0"/>
              </a:rPr>
              <a:t>Proyecto cofinanciado por el fondo FEDER Programa INTERREG POCTEP 2014-2020</a:t>
            </a:r>
          </a:p>
        </p:txBody>
      </p:sp>
    </p:spTree>
    <p:extLst>
      <p:ext uri="{BB962C8B-B14F-4D97-AF65-F5344CB8AC3E}">
        <p14:creationId xmlns:p14="http://schemas.microsoft.com/office/powerpoint/2010/main" val="39012174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Personalizado 12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7FDBC1"/>
      </a:accent1>
      <a:accent2>
        <a:srgbClr val="B5E9DF"/>
      </a:accent2>
      <a:accent3>
        <a:srgbClr val="ACD7CA"/>
      </a:accent3>
      <a:accent4>
        <a:srgbClr val="7A8C8E"/>
      </a:accent4>
      <a:accent5>
        <a:srgbClr val="84ACB6"/>
      </a:accent5>
      <a:accent6>
        <a:srgbClr val="23C9BD"/>
      </a:accent6>
      <a:hlink>
        <a:srgbClr val="6B9F25"/>
      </a:hlink>
      <a:folHlink>
        <a:srgbClr val="9F6715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479</TotalTime>
  <Words>753</Words>
  <Application>Microsoft Office PowerPoint</Application>
  <PresentationFormat>Panorámica</PresentationFormat>
  <Paragraphs>124</Paragraphs>
  <Slides>12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Abadi</vt:lpstr>
      <vt:lpstr>Arial</vt:lpstr>
      <vt:lpstr>Arial Rounded MT Bold</vt:lpstr>
      <vt:lpstr>Trebuchet MS</vt:lpstr>
      <vt:lpstr>Wingdings 3</vt:lpstr>
      <vt:lpstr>Faceta</vt:lpstr>
      <vt:lpstr>Protección y promoción del patrimonio cultural y natural a través de un producto turístico diferenciado:  El caso de NAPOCTEP</vt:lpstr>
      <vt:lpstr>Presentación de PowerPoint</vt:lpstr>
      <vt:lpstr>Contexto</vt:lpstr>
      <vt:lpstr>Presentación de PowerPoint</vt:lpstr>
      <vt:lpstr>Financiación</vt:lpstr>
      <vt:lpstr>Presentación de PowerPoint</vt:lpstr>
      <vt:lpstr>Presentación de PowerPoint</vt:lpstr>
      <vt:lpstr>Presentación de PowerPoint</vt:lpstr>
      <vt:lpstr>Eje 3</vt:lpstr>
      <vt:lpstr>Actividades</vt:lpstr>
      <vt:lpstr>Objectivos</vt:lpstr>
      <vt:lpstr>Gracias por su atención Obrigado pela sua atenção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Yolanda</dc:creator>
  <cp:lastModifiedBy>Yolanda Marín</cp:lastModifiedBy>
  <cp:revision>44</cp:revision>
  <dcterms:created xsi:type="dcterms:W3CDTF">2019-11-18T21:38:15Z</dcterms:created>
  <dcterms:modified xsi:type="dcterms:W3CDTF">2019-12-13T14:14:13Z</dcterms:modified>
</cp:coreProperties>
</file>