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</p:sldMasterIdLst>
  <p:sldIdLst>
    <p:sldId id="274" r:id="rId2"/>
    <p:sldId id="269" r:id="rId3"/>
    <p:sldId id="275" r:id="rId4"/>
    <p:sldId id="276" r:id="rId5"/>
    <p:sldId id="268" r:id="rId6"/>
    <p:sldId id="267" r:id="rId7"/>
    <p:sldId id="270" r:id="rId8"/>
    <p:sldId id="280" r:id="rId9"/>
    <p:sldId id="277" r:id="rId10"/>
    <p:sldId id="278" r:id="rId11"/>
    <p:sldId id="271" r:id="rId12"/>
    <p:sldId id="273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F0EB"/>
    <a:srgbClr val="9DE3C3"/>
    <a:srgbClr val="768AD4"/>
    <a:srgbClr val="F24D32"/>
    <a:srgbClr val="F841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7" d="100"/>
          <a:sy n="47" d="100"/>
        </p:scale>
        <p:origin x="67" y="7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2BBF-2E63-46EC-8E8E-75D1F5CDFB3F}" type="datetimeFigureOut">
              <a:rPr lang="es-ES" smtClean="0"/>
              <a:t>13/12/2019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3F15-64D5-41FA-99DF-2DAD8A1370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3417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2BBF-2E63-46EC-8E8E-75D1F5CDFB3F}" type="datetimeFigureOut">
              <a:rPr lang="es-ES" smtClean="0"/>
              <a:t>13/12/2019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3F15-64D5-41FA-99DF-2DAD8A1370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55008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2BBF-2E63-46EC-8E8E-75D1F5CDFB3F}" type="datetimeFigureOut">
              <a:rPr lang="es-ES" smtClean="0"/>
              <a:t>13/12/2019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3F15-64D5-41FA-99DF-2DAD8A13707A}" type="slidenum">
              <a:rPr lang="es-ES" smtClean="0"/>
              <a:t>‹Nº›</a:t>
            </a:fld>
            <a:endParaRPr lang="es-E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463235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2BBF-2E63-46EC-8E8E-75D1F5CDFB3F}" type="datetimeFigureOut">
              <a:rPr lang="es-ES" smtClean="0"/>
              <a:t>13/12/2019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3F15-64D5-41FA-99DF-2DAD8A1370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65865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2BBF-2E63-46EC-8E8E-75D1F5CDFB3F}" type="datetimeFigureOut">
              <a:rPr lang="es-ES" smtClean="0"/>
              <a:t>13/12/2019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3F15-64D5-41FA-99DF-2DAD8A13707A}" type="slidenum">
              <a:rPr lang="es-ES" smtClean="0"/>
              <a:t>‹Nº›</a:t>
            </a:fld>
            <a:endParaRPr lang="es-E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01756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2BBF-2E63-46EC-8E8E-75D1F5CDFB3F}" type="datetimeFigureOut">
              <a:rPr lang="es-ES" smtClean="0"/>
              <a:t>13/12/2019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3F15-64D5-41FA-99DF-2DAD8A1370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554487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2BBF-2E63-46EC-8E8E-75D1F5CDFB3F}" type="datetimeFigureOut">
              <a:rPr lang="es-ES" smtClean="0"/>
              <a:t>13/12/2019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3F15-64D5-41FA-99DF-2DAD8A1370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95893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2BBF-2E63-46EC-8E8E-75D1F5CDFB3F}" type="datetimeFigureOut">
              <a:rPr lang="es-ES" smtClean="0"/>
              <a:t>13/12/2019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3F15-64D5-41FA-99DF-2DAD8A1370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44462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2BBF-2E63-46EC-8E8E-75D1F5CDFB3F}" type="datetimeFigureOut">
              <a:rPr lang="es-ES" smtClean="0"/>
              <a:t>13/12/2019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3F15-64D5-41FA-99DF-2DAD8A1370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05385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2BBF-2E63-46EC-8E8E-75D1F5CDFB3F}" type="datetimeFigureOut">
              <a:rPr lang="es-ES" smtClean="0"/>
              <a:t>13/12/2019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3F15-64D5-41FA-99DF-2DAD8A1370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40267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2BBF-2E63-46EC-8E8E-75D1F5CDFB3F}" type="datetimeFigureOut">
              <a:rPr lang="es-ES" smtClean="0"/>
              <a:t>13/12/2019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3F15-64D5-41FA-99DF-2DAD8A1370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54971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2BBF-2E63-46EC-8E8E-75D1F5CDFB3F}" type="datetimeFigureOut">
              <a:rPr lang="es-ES" smtClean="0"/>
              <a:t>13/12/2019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3F15-64D5-41FA-99DF-2DAD8A1370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5701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2BBF-2E63-46EC-8E8E-75D1F5CDFB3F}" type="datetimeFigureOut">
              <a:rPr lang="es-ES" smtClean="0"/>
              <a:t>13/12/2019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3F15-64D5-41FA-99DF-2DAD8A1370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0517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2BBF-2E63-46EC-8E8E-75D1F5CDFB3F}" type="datetimeFigureOut">
              <a:rPr lang="es-ES" smtClean="0"/>
              <a:t>13/12/2019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3F15-64D5-41FA-99DF-2DAD8A1370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45614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2BBF-2E63-46EC-8E8E-75D1F5CDFB3F}" type="datetimeFigureOut">
              <a:rPr lang="es-ES" smtClean="0"/>
              <a:t>13/12/2019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3F15-64D5-41FA-99DF-2DAD8A1370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8924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2BBF-2E63-46EC-8E8E-75D1F5CDFB3F}" type="datetimeFigureOut">
              <a:rPr lang="es-ES" smtClean="0"/>
              <a:t>13/12/2019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3F15-64D5-41FA-99DF-2DAD8A1370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97105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42BBF-2E63-46EC-8E8E-75D1F5CDFB3F}" type="datetimeFigureOut">
              <a:rPr lang="es-ES" smtClean="0"/>
              <a:t>13/12/2019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D0F3F15-64D5-41FA-99DF-2DAD8A1370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1280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  <p:sldLayoutId id="214748374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xXScEoHDl3Y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sv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7.png"/><Relationship Id="rId9" Type="http://schemas.openxmlformats.org/officeDocument/2006/relationships/image" Target="../media/image18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7">
            <a:extLst>
              <a:ext uri="{FF2B5EF4-FFF2-40B4-BE49-F238E27FC236}">
                <a16:creationId xmlns:a16="http://schemas.microsoft.com/office/drawing/2014/main" id="{BECDF65E-C23C-4BE2-8F36-1622FAD475B9}"/>
              </a:ext>
            </a:extLst>
          </p:cNvPr>
          <p:cNvSpPr txBox="1"/>
          <p:nvPr/>
        </p:nvSpPr>
        <p:spPr>
          <a:xfrm>
            <a:off x="464566" y="3661154"/>
            <a:ext cx="10269971" cy="1646302"/>
          </a:xfrm>
          <a:prstGeom prst="rect">
            <a:avLst/>
          </a:prstGeom>
        </p:spPr>
        <p:txBody>
          <a:bodyPr vert="horz" wrap="square" lIns="91406" tIns="45703" rIns="91406" bIns="45703" numCol="2" rtlCol="0" anchor="ctr">
            <a:noAutofit/>
          </a:bodyPr>
          <a:lstStyle/>
          <a:p>
            <a:pPr>
              <a:spcBef>
                <a:spcPct val="0"/>
              </a:spcBef>
            </a:pPr>
            <a:r>
              <a:rPr lang="es-ES_tradnl" sz="1600" b="1" dirty="0">
                <a:cs typeface="Arial" pitchFamily="34" charset="0"/>
              </a:rPr>
              <a:t>CIM-RC COIMBRA</a:t>
            </a:r>
          </a:p>
          <a:p>
            <a:pPr>
              <a:spcBef>
                <a:spcPct val="0"/>
              </a:spcBef>
            </a:pPr>
            <a:endParaRPr lang="es-ES_tradnl" sz="1600" b="1" dirty="0">
              <a:cs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es-ES_tradnl" sz="1600" b="1" dirty="0">
                <a:solidFill>
                  <a:schemeClr val="bg1"/>
                </a:solidFill>
                <a:cs typeface="Arial" pitchFamily="34" charset="0"/>
              </a:rPr>
              <a:t>Nuno POMAR </a:t>
            </a:r>
          </a:p>
          <a:p>
            <a:pPr>
              <a:spcBef>
                <a:spcPct val="0"/>
              </a:spcBef>
            </a:pPr>
            <a:r>
              <a:rPr lang="es-ES_tradnl" sz="1600" dirty="0">
                <a:solidFill>
                  <a:schemeClr val="bg1"/>
                </a:solidFill>
                <a:cs typeface="Arial" pitchFamily="34" charset="0"/>
              </a:rPr>
              <a:t>nuno.pomar@cim-regiaodecoimbra.pt	</a:t>
            </a:r>
          </a:p>
          <a:p>
            <a:pPr>
              <a:spcBef>
                <a:spcPct val="0"/>
              </a:spcBef>
            </a:pPr>
            <a:endParaRPr lang="es-ES_tradnl" sz="1600" dirty="0">
              <a:solidFill>
                <a:schemeClr val="bg1"/>
              </a:solidFill>
              <a:cs typeface="Arial" pitchFamily="34" charset="0"/>
            </a:endParaRPr>
          </a:p>
          <a:p>
            <a:pPr>
              <a:spcBef>
                <a:spcPct val="0"/>
              </a:spcBef>
            </a:pPr>
            <a:endParaRPr lang="es-ES_tradnl" sz="1600" dirty="0">
              <a:solidFill>
                <a:schemeClr val="bg1"/>
              </a:solidFill>
              <a:cs typeface="Arial" pitchFamily="34" charset="0"/>
            </a:endParaRPr>
          </a:p>
          <a:p>
            <a:pPr>
              <a:spcBef>
                <a:spcPct val="0"/>
              </a:spcBef>
            </a:pPr>
            <a:endParaRPr lang="es-ES_tradnl" sz="1600" b="1" dirty="0">
              <a:solidFill>
                <a:schemeClr val="bg1"/>
              </a:solidFill>
              <a:cs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es-ES_tradnl" sz="1600" b="1" dirty="0">
                <a:cs typeface="Arial" pitchFamily="34" charset="0"/>
              </a:rPr>
              <a:t>FINNOVA</a:t>
            </a:r>
          </a:p>
          <a:p>
            <a:pPr>
              <a:spcBef>
                <a:spcPct val="0"/>
              </a:spcBef>
            </a:pPr>
            <a:endParaRPr lang="es-ES_tradnl" sz="1600" b="1" dirty="0">
              <a:cs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es-ES_tradnl" sz="1600" b="1" dirty="0">
                <a:solidFill>
                  <a:schemeClr val="bg1"/>
                </a:solidFill>
                <a:cs typeface="Arial" pitchFamily="34" charset="0"/>
              </a:rPr>
              <a:t>José Manuel REQUENA BENÍTEZ</a:t>
            </a:r>
          </a:p>
          <a:p>
            <a:pPr>
              <a:spcBef>
                <a:spcPct val="0"/>
              </a:spcBef>
            </a:pPr>
            <a:r>
              <a:rPr lang="es-ES_tradnl" sz="1600" dirty="0">
                <a:solidFill>
                  <a:schemeClr val="bg1"/>
                </a:solidFill>
                <a:cs typeface="Arial" pitchFamily="34" charset="0"/>
              </a:rPr>
              <a:t>jrequena@finnova.eu </a:t>
            </a:r>
          </a:p>
          <a:p>
            <a:pPr>
              <a:spcBef>
                <a:spcPct val="0"/>
              </a:spcBef>
            </a:pPr>
            <a:r>
              <a:rPr lang="es-ES_tradnl" sz="1600" dirty="0">
                <a:solidFill>
                  <a:schemeClr val="bg1"/>
                </a:solidFill>
                <a:cs typeface="Arial" pitchFamily="34" charset="0"/>
              </a:rPr>
              <a:t>		</a:t>
            </a:r>
          </a:p>
          <a:p>
            <a:pPr>
              <a:spcBef>
                <a:spcPct val="0"/>
              </a:spcBef>
            </a:pPr>
            <a:r>
              <a:rPr lang="es-ES_tradnl" sz="1600" b="1" dirty="0">
                <a:solidFill>
                  <a:schemeClr val="bg1"/>
                </a:solidFill>
                <a:cs typeface="Arial" pitchFamily="34" charset="0"/>
              </a:rPr>
              <a:t>Íñigo BILBAO UBILLOS</a:t>
            </a:r>
          </a:p>
          <a:p>
            <a:pPr>
              <a:spcBef>
                <a:spcPct val="0"/>
              </a:spcBef>
            </a:pPr>
            <a:r>
              <a:rPr lang="es-ES_tradnl" sz="1600" dirty="0">
                <a:solidFill>
                  <a:schemeClr val="bg1"/>
                </a:solidFill>
                <a:cs typeface="Arial" pitchFamily="34" charset="0"/>
              </a:rPr>
              <a:t>ibilbao@finnova.eu</a:t>
            </a:r>
            <a:endParaRPr lang="es-ES_tradnl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CBEE383-C244-49DE-8388-696618230D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623" y="807118"/>
            <a:ext cx="4550508" cy="5030444"/>
          </a:xfrm>
          <a:prstGeom prst="rect">
            <a:avLst/>
          </a:prstGeom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2824ED61-FEF6-492A-A814-12AF6BF15BD6}"/>
              </a:ext>
            </a:extLst>
          </p:cNvPr>
          <p:cNvSpPr/>
          <p:nvPr/>
        </p:nvSpPr>
        <p:spPr>
          <a:xfrm>
            <a:off x="0" y="5457750"/>
            <a:ext cx="12192000" cy="1400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9480A32-6DAA-4B18-A167-DBF979F976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84916" y="1401509"/>
            <a:ext cx="8180545" cy="1646302"/>
          </a:xfrm>
        </p:spPr>
        <p:txBody>
          <a:bodyPr/>
          <a:lstStyle/>
          <a:p>
            <a:pPr lvl="0" algn="ctr" eaLnBrk="0" fontAlgn="base" hangingPunct="0">
              <a:spcAft>
                <a:spcPct val="0"/>
              </a:spcAft>
            </a:pPr>
            <a:r>
              <a:rPr lang="en-US" sz="3000" b="1" dirty="0">
                <a:latin typeface="Abadi" panose="020B0604020202020204" pitchFamily="34" charset="0"/>
              </a:rPr>
              <a:t>Protection and promotion of cultural and natural heritage through a differentiated tourism product: The case of NAPOCTEP</a:t>
            </a:r>
            <a:endParaRPr lang="es-ES" altLang="es-ES" sz="3000" b="1" dirty="0">
              <a:latin typeface="Abadi" panose="020B0604020202020204" pitchFamily="34" charset="0"/>
            </a:endParaRPr>
          </a:p>
        </p:txBody>
      </p:sp>
      <p:sp>
        <p:nvSpPr>
          <p:cNvPr id="15" name="CuadroTexto 1">
            <a:extLst>
              <a:ext uri="{FF2B5EF4-FFF2-40B4-BE49-F238E27FC236}">
                <a16:creationId xmlns:a16="http://schemas.microsoft.com/office/drawing/2014/main" id="{98F93B6C-1FA8-44B3-8ECF-8646228145B4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335542" y="4998125"/>
            <a:ext cx="3003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u="sng" dirty="0">
                <a:solidFill>
                  <a:schemeClr val="accent1">
                    <a:lumMod val="75000"/>
                  </a:schemeClr>
                </a:solidFill>
              </a:rPr>
              <a:t>www.napoctep.eu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E94DF57C-0476-492C-91D2-F7569876C6D6}"/>
              </a:ext>
            </a:extLst>
          </p:cNvPr>
          <p:cNvSpPr/>
          <p:nvPr/>
        </p:nvSpPr>
        <p:spPr>
          <a:xfrm>
            <a:off x="0" y="-14068"/>
            <a:ext cx="12192000" cy="10968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DB7512C9-8505-45BC-825E-22BEAB85C00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6424" y="135784"/>
            <a:ext cx="1625883" cy="785384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84B9B10C-B1B7-4F2A-AA7E-9450E259F0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602" y="73174"/>
            <a:ext cx="2329311" cy="970546"/>
          </a:xfrm>
          <a:prstGeom prst="rect">
            <a:avLst/>
          </a:prstGeom>
        </p:spPr>
      </p:pic>
      <p:sp>
        <p:nvSpPr>
          <p:cNvPr id="19" name="Rectangle 1">
            <a:extLst>
              <a:ext uri="{FF2B5EF4-FFF2-40B4-BE49-F238E27FC236}">
                <a16:creationId xmlns:a16="http://schemas.microsoft.com/office/drawing/2014/main" id="{A9C04828-AD81-4338-AF0A-DA50D453CD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693" y="209078"/>
            <a:ext cx="239334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400" b="1" dirty="0"/>
              <a:t>0700_NAPOCTEP_3_P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11A63E83-68A7-41AA-96CA-1866AF45AE5F}"/>
              </a:ext>
            </a:extLst>
          </p:cNvPr>
          <p:cNvSpPr/>
          <p:nvPr/>
        </p:nvSpPr>
        <p:spPr>
          <a:xfrm>
            <a:off x="139471" y="496436"/>
            <a:ext cx="310627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  <a:buSzPct val="100000"/>
              <a:defRPr/>
            </a:pP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Corbel" charset="0"/>
                <a:cs typeface="Corbel" charset="0"/>
              </a:rPr>
              <a:t>Project co-financed by the ERDF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Corbel" charset="0"/>
                <a:cs typeface="Corbel" charset="0"/>
              </a:rPr>
              <a:t>Programme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Corbel" charset="0"/>
                <a:cs typeface="Corbel" charset="0"/>
              </a:rPr>
              <a:t> INTERREG POCTEP 2014-2020</a:t>
            </a:r>
            <a:endParaRPr lang="it-IT" sz="1200" dirty="0">
              <a:solidFill>
                <a:schemeClr val="tx1">
                  <a:lumMod val="95000"/>
                  <a:lumOff val="5000"/>
                </a:schemeClr>
              </a:solidFill>
              <a:ea typeface="Corbel" charset="0"/>
              <a:cs typeface="Corbel" charset="0"/>
            </a:endParaRP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E3148423-CE8E-42D1-B48F-8BBE9F2FB96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5877" y="5457750"/>
            <a:ext cx="9041927" cy="1400250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2F5C2EBE-7522-4BAB-9EC3-4EAA057E61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6722216"/>
            <a:ext cx="12192000" cy="135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0326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4">
            <a:extLst>
              <a:ext uri="{FF2B5EF4-FFF2-40B4-BE49-F238E27FC236}">
                <a16:creationId xmlns:a16="http://schemas.microsoft.com/office/drawing/2014/main" id="{992E7DE5-CB47-49C4-8903-0BA7ADECDA08}"/>
              </a:ext>
            </a:extLst>
          </p:cNvPr>
          <p:cNvSpPr/>
          <p:nvPr/>
        </p:nvSpPr>
        <p:spPr>
          <a:xfrm>
            <a:off x="0" y="-35974"/>
            <a:ext cx="12192000" cy="1049906"/>
          </a:xfrm>
          <a:prstGeom prst="rect">
            <a:avLst/>
          </a:prstGeom>
          <a:solidFill>
            <a:srgbClr val="E0F0EB"/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4872038" lvl="4"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  <a:buSzPct val="100000"/>
              <a:defRPr/>
            </a:pPr>
            <a:endParaRPr lang="it-IT" sz="2400" b="1" dirty="0">
              <a:solidFill>
                <a:schemeClr val="accent3">
                  <a:lumMod val="40000"/>
                  <a:lumOff val="60000"/>
                </a:schemeClr>
              </a:solidFill>
              <a:latin typeface="Arial Rounded MT Bold" panose="020F0704030504030204" pitchFamily="34" charset="0"/>
              <a:ea typeface="Corbel" charset="0"/>
              <a:cs typeface="Corbel" charset="0"/>
            </a:endParaRP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519E3636-BEBB-417C-AB0F-AFFCF3BD24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5194" y="216069"/>
            <a:ext cx="3546793" cy="591132"/>
          </a:xfrm>
          <a:prstGeom prst="rect">
            <a:avLst/>
          </a:prstGeom>
        </p:spPr>
      </p:pic>
      <p:sp>
        <p:nvSpPr>
          <p:cNvPr id="18" name="Rectangle 1">
            <a:extLst>
              <a:ext uri="{FF2B5EF4-FFF2-40B4-BE49-F238E27FC236}">
                <a16:creationId xmlns:a16="http://schemas.microsoft.com/office/drawing/2014/main" id="{4D8612E4-E67D-44EB-8BF4-33C6F08551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693" y="209078"/>
            <a:ext cx="239334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400" b="1" dirty="0"/>
              <a:t>0700_NAPOCTEP_3_P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83AD188D-FF02-4E02-852E-AE0240AFAB67}"/>
              </a:ext>
            </a:extLst>
          </p:cNvPr>
          <p:cNvSpPr/>
          <p:nvPr/>
        </p:nvSpPr>
        <p:spPr>
          <a:xfrm>
            <a:off x="139471" y="496436"/>
            <a:ext cx="310627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  <a:buSzPct val="100000"/>
              <a:defRPr/>
            </a:pP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Corbel" charset="0"/>
                <a:cs typeface="Corbel" charset="0"/>
              </a:rPr>
              <a:t>Project co-financed by the ERDF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Corbel" charset="0"/>
                <a:cs typeface="Corbel" charset="0"/>
              </a:rPr>
              <a:t>Programme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Corbel" charset="0"/>
                <a:cs typeface="Corbel" charset="0"/>
              </a:rPr>
              <a:t> INTERREG POCTEP 2014-2020</a:t>
            </a:r>
            <a:endParaRPr lang="it-IT" sz="1200" dirty="0">
              <a:solidFill>
                <a:schemeClr val="tx1">
                  <a:lumMod val="95000"/>
                  <a:lumOff val="5000"/>
                </a:schemeClr>
              </a:solidFill>
              <a:ea typeface="Corbel" charset="0"/>
              <a:cs typeface="Corbel" charset="0"/>
            </a:endParaRP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5A4AA0BF-5624-4FF8-AE28-24B861AEF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664" y="1659220"/>
            <a:ext cx="8268919" cy="804972"/>
          </a:xfrm>
        </p:spPr>
        <p:txBody>
          <a:bodyPr/>
          <a:lstStyle/>
          <a:p>
            <a:r>
              <a:rPr lang="es-ES" dirty="0" err="1">
                <a:solidFill>
                  <a:schemeClr val="accent6">
                    <a:lumMod val="50000"/>
                  </a:schemeClr>
                </a:solidFill>
              </a:rPr>
              <a:t>Activities</a:t>
            </a:r>
            <a:endParaRPr lang="es-E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" name="5 Rectángulo">
            <a:extLst>
              <a:ext uri="{FF2B5EF4-FFF2-40B4-BE49-F238E27FC236}">
                <a16:creationId xmlns:a16="http://schemas.microsoft.com/office/drawing/2014/main" id="{6C6E470E-DE20-4BC5-99E8-ED1FD4FDF0E1}"/>
              </a:ext>
            </a:extLst>
          </p:cNvPr>
          <p:cNvSpPr/>
          <p:nvPr/>
        </p:nvSpPr>
        <p:spPr>
          <a:xfrm>
            <a:off x="619433" y="2589510"/>
            <a:ext cx="9601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1600" b="1" dirty="0" err="1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Activity</a:t>
            </a:r>
            <a:r>
              <a:rPr lang="es-ES" sz="16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1. </a:t>
            </a:r>
            <a:r>
              <a:rPr lang="en-US" sz="1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Study and design of the cultural and tourist itinerary</a:t>
            </a:r>
            <a:endParaRPr lang="es-ES" sz="16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27" name="Rectangle 1">
            <a:extLst>
              <a:ext uri="{FF2B5EF4-FFF2-40B4-BE49-F238E27FC236}">
                <a16:creationId xmlns:a16="http://schemas.microsoft.com/office/drawing/2014/main" id="{DA775ABC-6747-4E08-AE4D-A56F22D15D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9433" y="3109481"/>
            <a:ext cx="943880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s-ES" sz="1600" b="1" dirty="0" err="1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Activity</a:t>
            </a:r>
            <a:r>
              <a:rPr kumimoji="0" lang="es-ES" sz="16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s-ES" sz="16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</a:t>
            </a:r>
            <a:r>
              <a:rPr kumimoji="0" lang="es-ES" sz="16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1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Creation and adaptation of the brand image and signage of the cultural and tourist itinerary</a:t>
            </a:r>
            <a:endParaRPr kumimoji="0" lang="es-ES" sz="16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ectangle 2">
            <a:extLst>
              <a:ext uri="{FF2B5EF4-FFF2-40B4-BE49-F238E27FC236}">
                <a16:creationId xmlns:a16="http://schemas.microsoft.com/office/drawing/2014/main" id="{E04FED03-0695-4266-8EF5-D32BE90D66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0664" y="3607180"/>
            <a:ext cx="726192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s-ES" sz="1600" b="1" dirty="0" err="1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Activity</a:t>
            </a:r>
            <a:r>
              <a:rPr kumimoji="0" lang="es-ES" sz="16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s-ES" sz="16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</a:t>
            </a:r>
            <a:r>
              <a:rPr kumimoji="0" lang="es-ES" sz="16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1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Development of a virtual product of the cultural and tourist itinerary</a:t>
            </a:r>
            <a:endParaRPr kumimoji="0" lang="es-ES" sz="16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tangle 6">
            <a:extLst>
              <a:ext uri="{FF2B5EF4-FFF2-40B4-BE49-F238E27FC236}">
                <a16:creationId xmlns:a16="http://schemas.microsoft.com/office/drawing/2014/main" id="{CA31956E-5F8F-43D6-B37B-A500C64D92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9433" y="4047980"/>
            <a:ext cx="1103179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s-ES" sz="1600" b="1" dirty="0" err="1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Activity</a:t>
            </a:r>
            <a:r>
              <a:rPr kumimoji="0" lang="es-ES" sz="16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s-ES" sz="16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</a:t>
            </a:r>
            <a:r>
              <a:rPr kumimoji="0" lang="es-ES" sz="16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1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Creation, operation and capitalization of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the product of the cultural and tourist itinerary</a:t>
            </a:r>
            <a:endParaRPr kumimoji="0" lang="es-ES" sz="16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Rectangle 7">
            <a:extLst>
              <a:ext uri="{FF2B5EF4-FFF2-40B4-BE49-F238E27FC236}">
                <a16:creationId xmlns:a16="http://schemas.microsoft.com/office/drawing/2014/main" id="{71D0A9C5-912B-4CB7-8553-BB0D9C1B60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9433" y="4671099"/>
            <a:ext cx="117790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s-ES" sz="1600" b="1" dirty="0" err="1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Activity</a:t>
            </a:r>
            <a:r>
              <a:rPr kumimoji="0" lang="es-ES" sz="16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s-ES" sz="16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</a:t>
            </a:r>
            <a:r>
              <a:rPr kumimoji="0" lang="es-ES" sz="16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s-ES" sz="1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Project </a:t>
            </a:r>
            <a:r>
              <a:rPr lang="es-ES" sz="1600" dirty="0" err="1">
                <a:latin typeface="Arial" pitchFamily="34" charset="0"/>
                <a:ea typeface="Times New Roman" pitchFamily="18" charset="0"/>
                <a:cs typeface="Arial" pitchFamily="34" charset="0"/>
              </a:rPr>
              <a:t>management</a:t>
            </a:r>
            <a:r>
              <a:rPr lang="es-ES" sz="1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and </a:t>
            </a:r>
            <a:r>
              <a:rPr lang="es-ES" sz="1600" dirty="0" err="1">
                <a:latin typeface="Arial" pitchFamily="34" charset="0"/>
                <a:ea typeface="Times New Roman" pitchFamily="18" charset="0"/>
                <a:cs typeface="Arial" pitchFamily="34" charset="0"/>
              </a:rPr>
              <a:t>coordination</a:t>
            </a:r>
            <a:endParaRPr kumimoji="0" lang="es-ES" sz="16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Rectangle 8">
            <a:extLst>
              <a:ext uri="{FF2B5EF4-FFF2-40B4-BE49-F238E27FC236}">
                <a16:creationId xmlns:a16="http://schemas.microsoft.com/office/drawing/2014/main" id="{550D89B1-4657-460E-9F77-1F2D6C43CB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9433" y="5078563"/>
            <a:ext cx="26372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s-ES" sz="1600" b="1" dirty="0" err="1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Activity</a:t>
            </a:r>
            <a:r>
              <a:rPr kumimoji="0" lang="es-ES" sz="16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s-ES" sz="16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6.</a:t>
            </a:r>
            <a:r>
              <a:rPr kumimoji="0" lang="es-ES" sz="16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s-ES" sz="1600" dirty="0" err="1">
                <a:latin typeface="Arial" pitchFamily="34" charset="0"/>
                <a:ea typeface="Times New Roman" pitchFamily="18" charset="0"/>
                <a:cs typeface="Arial" pitchFamily="34" charset="0"/>
              </a:rPr>
              <a:t>Communication</a:t>
            </a:r>
            <a:endParaRPr kumimoji="0" lang="es-ES" sz="16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2" name="12 Imagen" descr="ciudadrodrigo.jpg">
            <a:extLst>
              <a:ext uri="{FF2B5EF4-FFF2-40B4-BE49-F238E27FC236}">
                <a16:creationId xmlns:a16="http://schemas.microsoft.com/office/drawing/2014/main" id="{01216145-0355-4EBB-8508-7B4A2C3E49E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 t="16403" b="27338"/>
          <a:stretch>
            <a:fillRect/>
          </a:stretch>
        </p:blipFill>
        <p:spPr>
          <a:xfrm>
            <a:off x="5563954" y="4360925"/>
            <a:ext cx="6275438" cy="185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3635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5BB72441-76D9-4F18-9851-DDF089FD0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208526"/>
            <a:ext cx="8596668" cy="721874"/>
          </a:xfrm>
        </p:spPr>
        <p:txBody>
          <a:bodyPr/>
          <a:lstStyle/>
          <a:p>
            <a:r>
              <a:rPr lang="es-ES" dirty="0" err="1">
                <a:solidFill>
                  <a:schemeClr val="accent6">
                    <a:lumMod val="50000"/>
                  </a:schemeClr>
                </a:solidFill>
              </a:rPr>
              <a:t>Objectives</a:t>
            </a:r>
            <a:endParaRPr lang="es-E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5 Rectángulo">
            <a:extLst>
              <a:ext uri="{FF2B5EF4-FFF2-40B4-BE49-F238E27FC236}">
                <a16:creationId xmlns:a16="http://schemas.microsoft.com/office/drawing/2014/main" id="{6CC86683-D89B-418D-89AE-84D2FCDD43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7335" y="1907370"/>
            <a:ext cx="8596667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Valuation of the existing historical </a:t>
            </a:r>
            <a:r>
              <a:rPr lang="en-US" b="1" dirty="0"/>
              <a:t>heritage</a:t>
            </a:r>
          </a:p>
          <a:p>
            <a:pPr marL="285750" lvl="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Creation of a recognizable </a:t>
            </a:r>
            <a:r>
              <a:rPr lang="en-US" b="1" dirty="0"/>
              <a:t>tourist product</a:t>
            </a:r>
          </a:p>
          <a:p>
            <a:pPr marL="285750" lvl="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Sort the </a:t>
            </a:r>
            <a:r>
              <a:rPr lang="en-US" b="1" dirty="0"/>
              <a:t>agenda</a:t>
            </a:r>
            <a:r>
              <a:rPr lang="en-US" dirty="0"/>
              <a:t> of recreation, markets, conferences, etc.</a:t>
            </a:r>
          </a:p>
          <a:p>
            <a:pPr marL="285750" lvl="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Promotion of </a:t>
            </a:r>
            <a:r>
              <a:rPr lang="en-US" b="1" dirty="0"/>
              <a:t>networking</a:t>
            </a:r>
            <a:r>
              <a:rPr lang="en-US" dirty="0"/>
              <a:t> and </a:t>
            </a:r>
            <a:r>
              <a:rPr lang="en-US" b="1" dirty="0"/>
              <a:t>public-private cooperation</a:t>
            </a:r>
          </a:p>
          <a:p>
            <a:pPr marL="285750" lvl="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Integration of </a:t>
            </a:r>
            <a:r>
              <a:rPr lang="en-US" b="1" dirty="0"/>
              <a:t>cultural associations, Universities, companies</a:t>
            </a:r>
            <a:r>
              <a:rPr lang="en-US" dirty="0"/>
              <a:t>, etc.</a:t>
            </a:r>
          </a:p>
          <a:p>
            <a:pPr marL="285750" lvl="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Unification of the </a:t>
            </a:r>
            <a:r>
              <a:rPr lang="en-US" b="1" dirty="0"/>
              <a:t>brand</a:t>
            </a:r>
            <a:r>
              <a:rPr lang="en-US" dirty="0"/>
              <a:t>, signage, marketing, etc.</a:t>
            </a:r>
          </a:p>
          <a:p>
            <a:pPr marL="285750" lvl="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Commercialization</a:t>
            </a:r>
            <a:r>
              <a:rPr lang="en-US" dirty="0"/>
              <a:t> of the product in national and international markets</a:t>
            </a:r>
            <a:endParaRPr lang="es-ES" sz="2400" dirty="0"/>
          </a:p>
        </p:txBody>
      </p:sp>
      <p:pic>
        <p:nvPicPr>
          <p:cNvPr id="10" name="6 Imagen" descr="almeida-estrela.gif">
            <a:extLst>
              <a:ext uri="{FF2B5EF4-FFF2-40B4-BE49-F238E27FC236}">
                <a16:creationId xmlns:a16="http://schemas.microsoft.com/office/drawing/2014/main" id="{E52D1282-3C2C-4465-BDB4-26E63F50CB4B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6200" y="4547040"/>
            <a:ext cx="3432452" cy="1930754"/>
          </a:xfrm>
          <a:prstGeom prst="rect">
            <a:avLst/>
          </a:prstGeom>
        </p:spPr>
      </p:pic>
      <p:pic>
        <p:nvPicPr>
          <p:cNvPr id="11" name="7 Imagen" descr="FUERTELACONCEPCION.jpg">
            <a:extLst>
              <a:ext uri="{FF2B5EF4-FFF2-40B4-BE49-F238E27FC236}">
                <a16:creationId xmlns:a16="http://schemas.microsoft.com/office/drawing/2014/main" id="{7BE17E6C-1903-4153-968B-C655ED98F5B1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 l="58898" t="16256" b="35415"/>
          <a:stretch>
            <a:fillRect/>
          </a:stretch>
        </p:blipFill>
        <p:spPr>
          <a:xfrm>
            <a:off x="7986108" y="4586863"/>
            <a:ext cx="2987425" cy="1905679"/>
          </a:xfrm>
          <a:prstGeom prst="rect">
            <a:avLst/>
          </a:prstGeom>
        </p:spPr>
      </p:pic>
      <p:pic>
        <p:nvPicPr>
          <p:cNvPr id="12" name="9 Imagen" descr="RECREACION2014 313.jpg">
            <a:extLst>
              <a:ext uri="{FF2B5EF4-FFF2-40B4-BE49-F238E27FC236}">
                <a16:creationId xmlns:a16="http://schemas.microsoft.com/office/drawing/2014/main" id="{45002E55-978E-4F6A-BFAE-9FB2AC02899D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01632" y="4559577"/>
            <a:ext cx="2557622" cy="1918217"/>
          </a:xfrm>
          <a:prstGeom prst="rect">
            <a:avLst/>
          </a:prstGeom>
        </p:spPr>
      </p:pic>
      <p:sp>
        <p:nvSpPr>
          <p:cNvPr id="13" name="Rectangle 4">
            <a:extLst>
              <a:ext uri="{FF2B5EF4-FFF2-40B4-BE49-F238E27FC236}">
                <a16:creationId xmlns:a16="http://schemas.microsoft.com/office/drawing/2014/main" id="{74022881-2C58-4D80-8FBD-DFDA8C0D0D64}"/>
              </a:ext>
            </a:extLst>
          </p:cNvPr>
          <p:cNvSpPr/>
          <p:nvPr/>
        </p:nvSpPr>
        <p:spPr>
          <a:xfrm>
            <a:off x="0" y="-35974"/>
            <a:ext cx="12192000" cy="1049906"/>
          </a:xfrm>
          <a:prstGeom prst="rect">
            <a:avLst/>
          </a:prstGeom>
          <a:solidFill>
            <a:srgbClr val="E0F0EB"/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4872038" lvl="4"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  <a:buSzPct val="100000"/>
              <a:defRPr/>
            </a:pPr>
            <a:endParaRPr lang="it-IT" sz="2400" b="1" dirty="0">
              <a:solidFill>
                <a:schemeClr val="accent3">
                  <a:lumMod val="40000"/>
                  <a:lumOff val="60000"/>
                </a:schemeClr>
              </a:solidFill>
              <a:latin typeface="Arial Rounded MT Bold" panose="020F0704030504030204" pitchFamily="34" charset="0"/>
              <a:ea typeface="Corbel" charset="0"/>
              <a:cs typeface="Corbel" charset="0"/>
            </a:endParaRP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51222374-8027-4BC5-83FA-026AE150926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5194" y="216069"/>
            <a:ext cx="3546793" cy="591132"/>
          </a:xfrm>
          <a:prstGeom prst="rect">
            <a:avLst/>
          </a:prstGeom>
        </p:spPr>
      </p:pic>
      <p:sp>
        <p:nvSpPr>
          <p:cNvPr id="16" name="Rectangle 1">
            <a:extLst>
              <a:ext uri="{FF2B5EF4-FFF2-40B4-BE49-F238E27FC236}">
                <a16:creationId xmlns:a16="http://schemas.microsoft.com/office/drawing/2014/main" id="{0E989E4A-9F21-4DB2-8035-2BC5D3F793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693" y="209078"/>
            <a:ext cx="239334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400" b="1" dirty="0"/>
              <a:t>0700_NAPOCTEP_3_P</a:t>
            </a: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4C69CE4E-63D0-401F-8813-4547DA436C48}"/>
              </a:ext>
            </a:extLst>
          </p:cNvPr>
          <p:cNvSpPr/>
          <p:nvPr/>
        </p:nvSpPr>
        <p:spPr>
          <a:xfrm>
            <a:off x="139471" y="496436"/>
            <a:ext cx="310627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  <a:buSzPct val="100000"/>
              <a:defRPr/>
            </a:pP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Corbel" charset="0"/>
                <a:cs typeface="Corbel" charset="0"/>
              </a:rPr>
              <a:t>Project co-financed by the ERDF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Corbel" charset="0"/>
                <a:cs typeface="Corbel" charset="0"/>
              </a:rPr>
              <a:t>Programme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Corbel" charset="0"/>
                <a:cs typeface="Corbel" charset="0"/>
              </a:rPr>
              <a:t> INTERREG POCTEP 2014-2020</a:t>
            </a:r>
            <a:endParaRPr lang="it-IT" sz="1200" dirty="0">
              <a:solidFill>
                <a:schemeClr val="tx1">
                  <a:lumMod val="95000"/>
                  <a:lumOff val="5000"/>
                </a:schemeClr>
              </a:solidFill>
              <a:ea typeface="Corbel" charset="0"/>
              <a:cs typeface="Corbe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4172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7">
            <a:extLst>
              <a:ext uri="{FF2B5EF4-FFF2-40B4-BE49-F238E27FC236}">
                <a16:creationId xmlns:a16="http://schemas.microsoft.com/office/drawing/2014/main" id="{BECDF65E-C23C-4BE2-8F36-1622FAD475B9}"/>
              </a:ext>
            </a:extLst>
          </p:cNvPr>
          <p:cNvSpPr txBox="1"/>
          <p:nvPr/>
        </p:nvSpPr>
        <p:spPr>
          <a:xfrm>
            <a:off x="335542" y="3386072"/>
            <a:ext cx="10576455" cy="1997293"/>
          </a:xfrm>
          <a:prstGeom prst="rect">
            <a:avLst/>
          </a:prstGeom>
        </p:spPr>
        <p:txBody>
          <a:bodyPr vert="horz" wrap="square" lIns="91406" tIns="45703" rIns="91406" bIns="45703" numCol="2" rtlCol="0" anchor="ctr">
            <a:noAutofit/>
          </a:bodyPr>
          <a:lstStyle/>
          <a:p>
            <a:pPr>
              <a:spcBef>
                <a:spcPct val="0"/>
              </a:spcBef>
            </a:pPr>
            <a:r>
              <a:rPr lang="es-ES_tradnl" sz="1600" b="1" dirty="0">
                <a:cs typeface="Arial" pitchFamily="34" charset="0"/>
              </a:rPr>
              <a:t>CIM-RC COIMBRA</a:t>
            </a:r>
          </a:p>
          <a:p>
            <a:pPr>
              <a:spcBef>
                <a:spcPct val="0"/>
              </a:spcBef>
            </a:pPr>
            <a:endParaRPr lang="es-ES_tradnl" sz="1600" b="1" dirty="0">
              <a:cs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es-ES_tradnl" sz="1600" b="1" dirty="0">
                <a:solidFill>
                  <a:schemeClr val="bg1"/>
                </a:solidFill>
                <a:cs typeface="Arial" pitchFamily="34" charset="0"/>
              </a:rPr>
              <a:t>Nuno POMAR </a:t>
            </a:r>
          </a:p>
          <a:p>
            <a:pPr>
              <a:spcBef>
                <a:spcPct val="0"/>
              </a:spcBef>
            </a:pPr>
            <a:r>
              <a:rPr lang="es-ES_tradnl" sz="1600" dirty="0">
                <a:solidFill>
                  <a:schemeClr val="bg1"/>
                </a:solidFill>
                <a:cs typeface="Arial" pitchFamily="34" charset="0"/>
              </a:rPr>
              <a:t>nuno.pomar@cim-regiaodecoimbra.pt	</a:t>
            </a:r>
          </a:p>
          <a:p>
            <a:pPr>
              <a:spcBef>
                <a:spcPct val="0"/>
              </a:spcBef>
            </a:pPr>
            <a:endParaRPr lang="es-ES_tradnl" sz="1600" dirty="0">
              <a:solidFill>
                <a:schemeClr val="bg1"/>
              </a:solidFill>
              <a:cs typeface="Arial" pitchFamily="34" charset="0"/>
            </a:endParaRPr>
          </a:p>
          <a:p>
            <a:pPr>
              <a:spcBef>
                <a:spcPct val="0"/>
              </a:spcBef>
            </a:pPr>
            <a:endParaRPr lang="es-ES_tradnl" sz="1600" dirty="0">
              <a:solidFill>
                <a:schemeClr val="bg1"/>
              </a:solidFill>
              <a:cs typeface="Arial" pitchFamily="34" charset="0"/>
            </a:endParaRPr>
          </a:p>
          <a:p>
            <a:pPr>
              <a:spcBef>
                <a:spcPct val="0"/>
              </a:spcBef>
            </a:pPr>
            <a:endParaRPr lang="es-ES_tradnl" sz="1600" b="1" dirty="0">
              <a:solidFill>
                <a:schemeClr val="bg1"/>
              </a:solidFill>
              <a:cs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es-ES_tradnl" sz="1600" b="1" dirty="0">
                <a:cs typeface="Arial" pitchFamily="34" charset="0"/>
              </a:rPr>
              <a:t>FINNOVA</a:t>
            </a:r>
          </a:p>
          <a:p>
            <a:pPr>
              <a:spcBef>
                <a:spcPct val="0"/>
              </a:spcBef>
            </a:pPr>
            <a:endParaRPr lang="es-ES_tradnl" sz="1600" b="1" dirty="0">
              <a:cs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es-ES_tradnl" sz="1600" b="1" dirty="0">
                <a:solidFill>
                  <a:schemeClr val="bg1"/>
                </a:solidFill>
                <a:cs typeface="Arial" pitchFamily="34" charset="0"/>
              </a:rPr>
              <a:t>José Manuel REQUENA BENÍTEZ</a:t>
            </a:r>
          </a:p>
          <a:p>
            <a:pPr>
              <a:spcBef>
                <a:spcPct val="0"/>
              </a:spcBef>
            </a:pPr>
            <a:r>
              <a:rPr lang="es-ES_tradnl" sz="1600" dirty="0">
                <a:solidFill>
                  <a:schemeClr val="bg1"/>
                </a:solidFill>
                <a:cs typeface="Arial" pitchFamily="34" charset="0"/>
              </a:rPr>
              <a:t>jrequena@finnova.eu </a:t>
            </a:r>
          </a:p>
          <a:p>
            <a:pPr>
              <a:spcBef>
                <a:spcPct val="0"/>
              </a:spcBef>
            </a:pPr>
            <a:r>
              <a:rPr lang="es-ES_tradnl" sz="1600" dirty="0">
                <a:solidFill>
                  <a:schemeClr val="bg1"/>
                </a:solidFill>
                <a:cs typeface="Arial" pitchFamily="34" charset="0"/>
              </a:rPr>
              <a:t>		</a:t>
            </a:r>
          </a:p>
          <a:p>
            <a:pPr>
              <a:spcBef>
                <a:spcPct val="0"/>
              </a:spcBef>
            </a:pPr>
            <a:r>
              <a:rPr lang="es-ES_tradnl" sz="1600" b="1" dirty="0">
                <a:solidFill>
                  <a:schemeClr val="bg1"/>
                </a:solidFill>
                <a:cs typeface="Arial" pitchFamily="34" charset="0"/>
              </a:rPr>
              <a:t>Íñigo BILBAO UBILLOS</a:t>
            </a:r>
          </a:p>
          <a:p>
            <a:pPr>
              <a:spcBef>
                <a:spcPct val="0"/>
              </a:spcBef>
            </a:pPr>
            <a:r>
              <a:rPr lang="es-ES_tradnl" sz="1600" dirty="0">
                <a:solidFill>
                  <a:schemeClr val="bg1"/>
                </a:solidFill>
                <a:cs typeface="Arial" pitchFamily="34" charset="0"/>
              </a:rPr>
              <a:t>ibilbao@finnova.eu</a:t>
            </a:r>
            <a:endParaRPr lang="es-ES_tradnl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CBEE383-C244-49DE-8388-696618230D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623" y="807118"/>
            <a:ext cx="4550508" cy="5030444"/>
          </a:xfrm>
          <a:prstGeom prst="rect">
            <a:avLst/>
          </a:prstGeom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2824ED61-FEF6-492A-A814-12AF6BF15BD6}"/>
              </a:ext>
            </a:extLst>
          </p:cNvPr>
          <p:cNvSpPr/>
          <p:nvPr/>
        </p:nvSpPr>
        <p:spPr>
          <a:xfrm>
            <a:off x="0" y="5457750"/>
            <a:ext cx="12192000" cy="1400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9480A32-6DAA-4B18-A167-DBF979F976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24299" y="1250799"/>
            <a:ext cx="6967923" cy="1646302"/>
          </a:xfrm>
        </p:spPr>
        <p:txBody>
          <a:bodyPr/>
          <a:lstStyle/>
          <a:p>
            <a:pPr algn="l"/>
            <a:r>
              <a:rPr lang="es-ES" sz="4800" dirty="0" err="1">
                <a:solidFill>
                  <a:schemeClr val="accent3">
                    <a:lumMod val="75000"/>
                  </a:schemeClr>
                </a:solidFill>
              </a:rPr>
              <a:t>Thank</a:t>
            </a:r>
            <a:r>
              <a:rPr lang="es-ES" sz="48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ES" sz="4800" dirty="0" err="1">
                <a:solidFill>
                  <a:schemeClr val="accent3">
                    <a:lumMod val="75000"/>
                  </a:schemeClr>
                </a:solidFill>
              </a:rPr>
              <a:t>you</a:t>
            </a:r>
            <a:r>
              <a:rPr lang="es-ES" sz="48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ES" sz="4800" dirty="0" err="1">
                <a:solidFill>
                  <a:schemeClr val="accent3">
                    <a:lumMod val="75000"/>
                  </a:schemeClr>
                </a:solidFill>
              </a:rPr>
              <a:t>for</a:t>
            </a:r>
            <a:r>
              <a:rPr lang="es-ES" sz="48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br>
              <a:rPr lang="es-ES" sz="48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es-ES" sz="4800" dirty="0" err="1">
                <a:solidFill>
                  <a:schemeClr val="accent3">
                    <a:lumMod val="75000"/>
                  </a:schemeClr>
                </a:solidFill>
              </a:rPr>
              <a:t>your</a:t>
            </a:r>
            <a:r>
              <a:rPr lang="es-ES" sz="48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ES" sz="4800" dirty="0" err="1">
                <a:solidFill>
                  <a:schemeClr val="accent3">
                    <a:lumMod val="75000"/>
                  </a:schemeClr>
                </a:solidFill>
              </a:rPr>
              <a:t>attention</a:t>
            </a:r>
            <a:endParaRPr lang="es-ES" sz="4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5" name="CuadroTexto 1">
            <a:extLst>
              <a:ext uri="{FF2B5EF4-FFF2-40B4-BE49-F238E27FC236}">
                <a16:creationId xmlns:a16="http://schemas.microsoft.com/office/drawing/2014/main" id="{98F93B6C-1FA8-44B3-8ECF-8646228145B4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335542" y="4998125"/>
            <a:ext cx="3003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u="sng" dirty="0">
                <a:solidFill>
                  <a:schemeClr val="accent1">
                    <a:lumMod val="75000"/>
                  </a:schemeClr>
                </a:solidFill>
              </a:rPr>
              <a:t>www.napoctep.eu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E94DF57C-0476-492C-91D2-F7569876C6D6}"/>
              </a:ext>
            </a:extLst>
          </p:cNvPr>
          <p:cNvSpPr/>
          <p:nvPr/>
        </p:nvSpPr>
        <p:spPr>
          <a:xfrm>
            <a:off x="0" y="-14068"/>
            <a:ext cx="12192000" cy="10968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DB7512C9-8505-45BC-825E-22BEAB85C00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6424" y="135784"/>
            <a:ext cx="1625883" cy="785384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84B9B10C-B1B7-4F2A-AA7E-9450E259F0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602" y="73174"/>
            <a:ext cx="2329311" cy="970546"/>
          </a:xfrm>
          <a:prstGeom prst="rect">
            <a:avLst/>
          </a:prstGeom>
        </p:spPr>
      </p:pic>
      <p:sp>
        <p:nvSpPr>
          <p:cNvPr id="19" name="Rectangle 1">
            <a:extLst>
              <a:ext uri="{FF2B5EF4-FFF2-40B4-BE49-F238E27FC236}">
                <a16:creationId xmlns:a16="http://schemas.microsoft.com/office/drawing/2014/main" id="{A9C04828-AD81-4338-AF0A-DA50D453CD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693" y="209078"/>
            <a:ext cx="239334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400" b="1" dirty="0"/>
              <a:t>0700_NAPOCTEP_3_P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11A63E83-68A7-41AA-96CA-1866AF45AE5F}"/>
              </a:ext>
            </a:extLst>
          </p:cNvPr>
          <p:cNvSpPr/>
          <p:nvPr/>
        </p:nvSpPr>
        <p:spPr>
          <a:xfrm>
            <a:off x="139471" y="496436"/>
            <a:ext cx="310627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  <a:buSzPct val="100000"/>
              <a:defRPr/>
            </a:pP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Corbel" charset="0"/>
                <a:cs typeface="Corbel" charset="0"/>
              </a:rPr>
              <a:t>Project co-financed by the ERDF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Corbel" charset="0"/>
                <a:cs typeface="Corbel" charset="0"/>
              </a:rPr>
              <a:t>Programme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Corbel" charset="0"/>
                <a:cs typeface="Corbel" charset="0"/>
              </a:rPr>
              <a:t> INTERREG POCTEP 2014-2020</a:t>
            </a:r>
            <a:endParaRPr lang="it-IT" sz="1200" dirty="0">
              <a:solidFill>
                <a:schemeClr val="tx1">
                  <a:lumMod val="95000"/>
                  <a:lumOff val="5000"/>
                </a:schemeClr>
              </a:solidFill>
              <a:ea typeface="Corbel" charset="0"/>
              <a:cs typeface="Corbel" charset="0"/>
            </a:endParaRP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E3148423-CE8E-42D1-B48F-8BBE9F2FB96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507" y="5457750"/>
            <a:ext cx="9041927" cy="1400250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2F5C2EBE-7522-4BAB-9EC3-4EAA057E61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6722216"/>
            <a:ext cx="12192000" cy="135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725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Elementos multimedia en línea 1" title="NAPOCTEP (ENG-HD)">
            <a:hlinkClick r:id="" action="ppaction://media"/>
            <a:extLst>
              <a:ext uri="{FF2B5EF4-FFF2-40B4-BE49-F238E27FC236}">
                <a16:creationId xmlns:a16="http://schemas.microsoft.com/office/drawing/2014/main" id="{BEDF192E-6090-4EBB-9E7B-8EFFED4D2444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416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4">
            <a:extLst>
              <a:ext uri="{FF2B5EF4-FFF2-40B4-BE49-F238E27FC236}">
                <a16:creationId xmlns:a16="http://schemas.microsoft.com/office/drawing/2014/main" id="{CBA7721C-4513-4B7D-9082-1B6B52651C32}"/>
              </a:ext>
            </a:extLst>
          </p:cNvPr>
          <p:cNvSpPr/>
          <p:nvPr/>
        </p:nvSpPr>
        <p:spPr>
          <a:xfrm>
            <a:off x="0" y="-35974"/>
            <a:ext cx="12192000" cy="1049906"/>
          </a:xfrm>
          <a:prstGeom prst="rect">
            <a:avLst/>
          </a:prstGeom>
          <a:solidFill>
            <a:srgbClr val="E0F0EB"/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4872038" lvl="4"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  <a:buSzPct val="100000"/>
              <a:defRPr/>
            </a:pPr>
            <a:endParaRPr lang="it-IT" sz="2400" b="1" dirty="0">
              <a:solidFill>
                <a:schemeClr val="accent3">
                  <a:lumMod val="40000"/>
                  <a:lumOff val="60000"/>
                </a:schemeClr>
              </a:solidFill>
              <a:latin typeface="Arial Rounded MT Bold" panose="020F0704030504030204" pitchFamily="34" charset="0"/>
              <a:ea typeface="Corbel" charset="0"/>
              <a:cs typeface="Corbel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A3A3B88-9A9D-4AA4-B5ED-5D9A9A31BA37}"/>
              </a:ext>
            </a:extLst>
          </p:cNvPr>
          <p:cNvSpPr txBox="1"/>
          <p:nvPr/>
        </p:nvSpPr>
        <p:spPr>
          <a:xfrm>
            <a:off x="459694" y="2431240"/>
            <a:ext cx="41604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On 29 April 2015 the </a:t>
            </a:r>
            <a:r>
              <a:rPr lang="en-US" b="1" dirty="0"/>
              <a:t>Council of Europe</a:t>
            </a:r>
            <a:r>
              <a:rPr lang="en-US" dirty="0"/>
              <a:t> decided to declare the Napoleonic itineraries as </a:t>
            </a:r>
            <a:r>
              <a:rPr lang="en-US" b="1" dirty="0"/>
              <a:t>European Cultural Itinerary under the brand "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Destination Napoleon</a:t>
            </a:r>
            <a:r>
              <a:rPr lang="en-US" b="1" dirty="0"/>
              <a:t>".</a:t>
            </a:r>
            <a:endParaRPr lang="en-US" b="1" dirty="0"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CA74FFA4-8908-4002-8BB1-4387216376B4}"/>
              </a:ext>
            </a:extLst>
          </p:cNvPr>
          <p:cNvSpPr txBox="1"/>
          <p:nvPr/>
        </p:nvSpPr>
        <p:spPr>
          <a:xfrm>
            <a:off x="459694" y="4102689"/>
            <a:ext cx="416043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This designation, with which other routes such as the Way of Saint James or the Mozart Route count, is a unique opportunity for adhered destinations to enjoy a </a:t>
            </a:r>
            <a:r>
              <a:rPr lang="en-US" b="1" dirty="0"/>
              <a:t>brand of international prestige, network and eligible for transnational EU funds</a:t>
            </a:r>
            <a:r>
              <a:rPr lang="en-US" dirty="0"/>
              <a:t>.</a:t>
            </a:r>
            <a:endParaRPr lang="es-ES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EB673D99-8107-44CA-BC1D-D20FA54DF4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5194" y="216069"/>
            <a:ext cx="3546793" cy="591132"/>
          </a:xfrm>
          <a:prstGeom prst="rect">
            <a:avLst/>
          </a:prstGeom>
        </p:spPr>
      </p:pic>
      <p:pic>
        <p:nvPicPr>
          <p:cNvPr id="16" name="Picture">
            <a:extLst>
              <a:ext uri="{FF2B5EF4-FFF2-40B4-BE49-F238E27FC236}">
                <a16:creationId xmlns:a16="http://schemas.microsoft.com/office/drawing/2014/main" id="{2990DF9C-7895-4012-BBC7-8472931A0D86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18476" y="2203789"/>
            <a:ext cx="7064153" cy="3849536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10F6C600-0A60-43C7-88D0-685D69FB45DC}"/>
              </a:ext>
            </a:extLst>
          </p:cNvPr>
          <p:cNvSpPr txBox="1"/>
          <p:nvPr/>
        </p:nvSpPr>
        <p:spPr>
          <a:xfrm>
            <a:off x="4923119" y="6070758"/>
            <a:ext cx="29535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/>
              <a:t>Source</a:t>
            </a:r>
            <a:r>
              <a:rPr lang="es-ES" sz="1400" dirty="0"/>
              <a:t>: napoleoncities.eu</a:t>
            </a:r>
          </a:p>
        </p:txBody>
      </p:sp>
      <p:sp>
        <p:nvSpPr>
          <p:cNvPr id="21" name="Rectangle 1">
            <a:extLst>
              <a:ext uri="{FF2B5EF4-FFF2-40B4-BE49-F238E27FC236}">
                <a16:creationId xmlns:a16="http://schemas.microsoft.com/office/drawing/2014/main" id="{069EB5ED-B86F-4894-A0EB-DD7AB6080C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693" y="209078"/>
            <a:ext cx="239334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400" b="1" dirty="0"/>
              <a:t>0700_NAPOCTEP_3_P</a:t>
            </a: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DCCB2CAD-D225-4044-82FD-41EDF43FDEDE}"/>
              </a:ext>
            </a:extLst>
          </p:cNvPr>
          <p:cNvSpPr/>
          <p:nvPr/>
        </p:nvSpPr>
        <p:spPr>
          <a:xfrm>
            <a:off x="139471" y="496436"/>
            <a:ext cx="310627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  <a:buSzPct val="100000"/>
              <a:defRPr/>
            </a:pP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Corbel" charset="0"/>
                <a:cs typeface="Corbel" charset="0"/>
              </a:rPr>
              <a:t>Project co-financed by the ERDF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Corbel" charset="0"/>
                <a:cs typeface="Corbel" charset="0"/>
              </a:rPr>
              <a:t>Programme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Corbel" charset="0"/>
                <a:cs typeface="Corbel" charset="0"/>
              </a:rPr>
              <a:t> INTERREG POCTEP 2014-2020</a:t>
            </a:r>
            <a:endParaRPr lang="it-IT" sz="1200" dirty="0">
              <a:solidFill>
                <a:schemeClr val="tx1">
                  <a:lumMod val="95000"/>
                  <a:lumOff val="5000"/>
                </a:schemeClr>
              </a:solidFill>
              <a:ea typeface="Corbel" charset="0"/>
              <a:cs typeface="Corbel" charset="0"/>
            </a:endParaRPr>
          </a:p>
        </p:txBody>
      </p:sp>
      <p:sp>
        <p:nvSpPr>
          <p:cNvPr id="26" name="Título 11">
            <a:extLst>
              <a:ext uri="{FF2B5EF4-FFF2-40B4-BE49-F238E27FC236}">
                <a16:creationId xmlns:a16="http://schemas.microsoft.com/office/drawing/2014/main" id="{703A1DA2-4D09-49CE-B154-91010345D1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142" y="1770839"/>
            <a:ext cx="8596668" cy="660401"/>
          </a:xfrm>
        </p:spPr>
        <p:txBody>
          <a:bodyPr/>
          <a:lstStyle/>
          <a:p>
            <a:r>
              <a:rPr lang="es-ES" dirty="0" err="1">
                <a:solidFill>
                  <a:schemeClr val="accent6">
                    <a:lumMod val="50000"/>
                  </a:schemeClr>
                </a:solidFill>
              </a:rPr>
              <a:t>Context</a:t>
            </a:r>
            <a:endParaRPr lang="es-E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666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4">
            <a:extLst>
              <a:ext uri="{FF2B5EF4-FFF2-40B4-BE49-F238E27FC236}">
                <a16:creationId xmlns:a16="http://schemas.microsoft.com/office/drawing/2014/main" id="{CBA7721C-4513-4B7D-9082-1B6B52651C32}"/>
              </a:ext>
            </a:extLst>
          </p:cNvPr>
          <p:cNvSpPr/>
          <p:nvPr/>
        </p:nvSpPr>
        <p:spPr>
          <a:xfrm>
            <a:off x="0" y="-35974"/>
            <a:ext cx="12192000" cy="1049906"/>
          </a:xfrm>
          <a:prstGeom prst="rect">
            <a:avLst/>
          </a:prstGeom>
          <a:solidFill>
            <a:srgbClr val="E0F0EB"/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4872038" lvl="4"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  <a:buSzPct val="100000"/>
              <a:defRPr/>
            </a:pPr>
            <a:endParaRPr lang="it-IT" sz="2400" b="1" dirty="0">
              <a:solidFill>
                <a:schemeClr val="accent3">
                  <a:lumMod val="40000"/>
                  <a:lumOff val="60000"/>
                </a:schemeClr>
              </a:solidFill>
              <a:latin typeface="Arial Rounded MT Bold" panose="020F0704030504030204" pitchFamily="34" charset="0"/>
              <a:ea typeface="Corbel" charset="0"/>
              <a:cs typeface="Corbel" charset="0"/>
            </a:endParaRP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EB673D99-8107-44CA-BC1D-D20FA54DF4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5194" y="216069"/>
            <a:ext cx="3546793" cy="591132"/>
          </a:xfrm>
          <a:prstGeom prst="rect">
            <a:avLst/>
          </a:prstGeom>
        </p:spPr>
      </p:pic>
      <p:pic>
        <p:nvPicPr>
          <p:cNvPr id="9" name="2097153 Marcador de contenido">
            <a:extLst>
              <a:ext uri="{FF2B5EF4-FFF2-40B4-BE49-F238E27FC236}">
                <a16:creationId xmlns:a16="http://schemas.microsoft.com/office/drawing/2014/main" id="{2362E025-9F10-4A3C-A4AC-6F212C1F318B}"/>
              </a:ext>
            </a:extLst>
          </p:cNvPr>
          <p:cNvPicPr>
            <a:picLocks/>
          </p:cNvPicPr>
          <p:nvPr/>
        </p:nvPicPr>
        <p:blipFill>
          <a:blip r:embed="rId3" cstate="print"/>
          <a:srcRect r="909"/>
          <a:stretch>
            <a:fillRect/>
          </a:stretch>
        </p:blipFill>
        <p:spPr>
          <a:xfrm>
            <a:off x="1946263" y="1013932"/>
            <a:ext cx="6620221" cy="5844068"/>
          </a:xfrm>
          <a:prstGeom prst="rect">
            <a:avLst/>
          </a:prstGeom>
        </p:spPr>
      </p:pic>
      <p:sp>
        <p:nvSpPr>
          <p:cNvPr id="14" name="Rectangle 1">
            <a:extLst>
              <a:ext uri="{FF2B5EF4-FFF2-40B4-BE49-F238E27FC236}">
                <a16:creationId xmlns:a16="http://schemas.microsoft.com/office/drawing/2014/main" id="{073D13C4-1C1F-4D8E-87CF-32E45C00A6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693" y="209078"/>
            <a:ext cx="239334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400" b="1" dirty="0"/>
              <a:t>0700_NAPOCTEP_3_P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4C61B6ED-6D1C-460B-94E4-58618DF72FCE}"/>
              </a:ext>
            </a:extLst>
          </p:cNvPr>
          <p:cNvSpPr/>
          <p:nvPr/>
        </p:nvSpPr>
        <p:spPr>
          <a:xfrm>
            <a:off x="139471" y="496436"/>
            <a:ext cx="310627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  <a:buSzPct val="100000"/>
              <a:defRPr/>
            </a:pP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Corbel" charset="0"/>
                <a:cs typeface="Corbel" charset="0"/>
              </a:rPr>
              <a:t>Project co-financed by the ERDF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Corbel" charset="0"/>
                <a:cs typeface="Corbel" charset="0"/>
              </a:rPr>
              <a:t>Programme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Corbel" charset="0"/>
                <a:cs typeface="Corbel" charset="0"/>
              </a:rPr>
              <a:t> INTERREG POCTEP 2014-2020</a:t>
            </a:r>
            <a:endParaRPr lang="it-IT" sz="1200" dirty="0">
              <a:solidFill>
                <a:schemeClr val="tx1">
                  <a:lumMod val="95000"/>
                  <a:lumOff val="5000"/>
                </a:schemeClr>
              </a:solidFill>
              <a:ea typeface="Corbel" charset="0"/>
              <a:cs typeface="Corbe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20083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1A3A3B88-9A9D-4AA4-B5ED-5D9A9A31BA37}"/>
              </a:ext>
            </a:extLst>
          </p:cNvPr>
          <p:cNvSpPr txBox="1"/>
          <p:nvPr/>
        </p:nvSpPr>
        <p:spPr>
          <a:xfrm>
            <a:off x="677333" y="2069422"/>
            <a:ext cx="886264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NAPOCTEP project (0700_NAPOCTEP_3_P) is funded by the Cross-Border Cooperation </a:t>
            </a:r>
            <a:r>
              <a:rPr lang="en-US" dirty="0" err="1"/>
              <a:t>Programme</a:t>
            </a:r>
            <a:r>
              <a:rPr lang="en-US" dirty="0"/>
              <a:t> Interreg V-A Spain-Portugal - Interreg POCTEP (2014-2020)</a:t>
            </a:r>
          </a:p>
          <a:p>
            <a:endParaRPr lang="en-US" b="1" dirty="0"/>
          </a:p>
          <a:p>
            <a:r>
              <a:rPr lang="en-US" sz="2000" b="1" dirty="0">
                <a:solidFill>
                  <a:schemeClr val="accent6">
                    <a:lumMod val="50000"/>
                  </a:schemeClr>
                </a:solidFill>
              </a:rPr>
              <a:t>Total budget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: </a:t>
            </a:r>
            <a:r>
              <a:rPr lang="en-US" dirty="0"/>
              <a:t>EUR 711.000 (75% co-financed by the ERDF from the EU)</a:t>
            </a:r>
            <a:endParaRPr lang="en-US" b="1" dirty="0"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CA74FFA4-8908-4002-8BB1-4387216376B4}"/>
              </a:ext>
            </a:extLst>
          </p:cNvPr>
          <p:cNvSpPr txBox="1"/>
          <p:nvPr/>
        </p:nvSpPr>
        <p:spPr>
          <a:xfrm>
            <a:off x="677333" y="3938870"/>
            <a:ext cx="7467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Two years (from 01/07/2019 to 30/06/2021)</a:t>
            </a:r>
            <a:endParaRPr lang="es-ES" dirty="0"/>
          </a:p>
        </p:txBody>
      </p:sp>
      <p:pic>
        <p:nvPicPr>
          <p:cNvPr id="14" name="6 Imagen">
            <a:extLst>
              <a:ext uri="{FF2B5EF4-FFF2-40B4-BE49-F238E27FC236}">
                <a16:creationId xmlns:a16="http://schemas.microsoft.com/office/drawing/2014/main" id="{6F136262-0DA5-45B7-BEE9-23A1A86EEEA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t="9258" b="5143"/>
          <a:stretch>
            <a:fillRect/>
          </a:stretch>
        </p:blipFill>
        <p:spPr>
          <a:xfrm>
            <a:off x="6782460" y="4415485"/>
            <a:ext cx="5101516" cy="2283497"/>
          </a:xfrm>
          <a:prstGeom prst="rect">
            <a:avLst/>
          </a:prstGeom>
        </p:spPr>
      </p:pic>
      <p:sp>
        <p:nvSpPr>
          <p:cNvPr id="15" name="Rectangle 4">
            <a:extLst>
              <a:ext uri="{FF2B5EF4-FFF2-40B4-BE49-F238E27FC236}">
                <a16:creationId xmlns:a16="http://schemas.microsoft.com/office/drawing/2014/main" id="{992E7DE5-CB47-49C4-8903-0BA7ADECDA08}"/>
              </a:ext>
            </a:extLst>
          </p:cNvPr>
          <p:cNvSpPr/>
          <p:nvPr/>
        </p:nvSpPr>
        <p:spPr>
          <a:xfrm>
            <a:off x="0" y="-35974"/>
            <a:ext cx="12192000" cy="1049906"/>
          </a:xfrm>
          <a:prstGeom prst="rect">
            <a:avLst/>
          </a:prstGeom>
          <a:solidFill>
            <a:srgbClr val="E0F0EB"/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4872038" lvl="4"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  <a:buSzPct val="100000"/>
              <a:defRPr/>
            </a:pPr>
            <a:endParaRPr lang="it-IT" sz="2400" b="1" dirty="0">
              <a:solidFill>
                <a:schemeClr val="accent3">
                  <a:lumMod val="40000"/>
                  <a:lumOff val="60000"/>
                </a:schemeClr>
              </a:solidFill>
              <a:latin typeface="Arial Rounded MT Bold" panose="020F0704030504030204" pitchFamily="34" charset="0"/>
              <a:ea typeface="Corbel" charset="0"/>
              <a:cs typeface="Corbel" charset="0"/>
            </a:endParaRP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519E3636-BEBB-417C-AB0F-AFFCF3BD24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5194" y="216069"/>
            <a:ext cx="3546793" cy="591132"/>
          </a:xfrm>
          <a:prstGeom prst="rect">
            <a:avLst/>
          </a:prstGeom>
        </p:spPr>
      </p:pic>
      <p:sp>
        <p:nvSpPr>
          <p:cNvPr id="18" name="Rectangle 1">
            <a:extLst>
              <a:ext uri="{FF2B5EF4-FFF2-40B4-BE49-F238E27FC236}">
                <a16:creationId xmlns:a16="http://schemas.microsoft.com/office/drawing/2014/main" id="{4D8612E4-E67D-44EB-8BF4-33C6F08551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693" y="209078"/>
            <a:ext cx="239334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400" b="1" dirty="0"/>
              <a:t>0700_NAPOCTEP_3_P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83AD188D-FF02-4E02-852E-AE0240AFAB67}"/>
              </a:ext>
            </a:extLst>
          </p:cNvPr>
          <p:cNvSpPr/>
          <p:nvPr/>
        </p:nvSpPr>
        <p:spPr>
          <a:xfrm>
            <a:off x="139471" y="496436"/>
            <a:ext cx="310627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  <a:buSzPct val="100000"/>
              <a:defRPr/>
            </a:pP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Corbel" charset="0"/>
                <a:cs typeface="Corbel" charset="0"/>
              </a:rPr>
              <a:t>Project co-financed by the ERDF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Corbel" charset="0"/>
                <a:cs typeface="Corbel" charset="0"/>
              </a:rPr>
              <a:t>Programme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Corbel" charset="0"/>
                <a:cs typeface="Corbel" charset="0"/>
              </a:rPr>
              <a:t> INTERREG POCTEP 2014-2020</a:t>
            </a:r>
            <a:endParaRPr lang="it-IT" sz="1200" dirty="0">
              <a:solidFill>
                <a:schemeClr val="tx1">
                  <a:lumMod val="95000"/>
                  <a:lumOff val="5000"/>
                </a:schemeClr>
              </a:solidFill>
              <a:ea typeface="Corbel" charset="0"/>
              <a:cs typeface="Corbel" charset="0"/>
            </a:endParaRPr>
          </a:p>
        </p:txBody>
      </p:sp>
      <p:sp>
        <p:nvSpPr>
          <p:cNvPr id="23" name="Título 11">
            <a:extLst>
              <a:ext uri="{FF2B5EF4-FFF2-40B4-BE49-F238E27FC236}">
                <a16:creationId xmlns:a16="http://schemas.microsoft.com/office/drawing/2014/main" id="{B6302AB0-FDFD-422F-B506-6C77F7CBBE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1420713"/>
            <a:ext cx="8596668" cy="1320800"/>
          </a:xfrm>
        </p:spPr>
        <p:txBody>
          <a:bodyPr/>
          <a:lstStyle/>
          <a:p>
            <a:r>
              <a:rPr lang="es-ES" dirty="0" err="1">
                <a:solidFill>
                  <a:schemeClr val="accent6">
                    <a:lumMod val="50000"/>
                  </a:schemeClr>
                </a:solidFill>
              </a:rPr>
              <a:t>Funding</a:t>
            </a:r>
            <a:endParaRPr lang="es-E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4" name="Título 11">
            <a:extLst>
              <a:ext uri="{FF2B5EF4-FFF2-40B4-BE49-F238E27FC236}">
                <a16:creationId xmlns:a16="http://schemas.microsoft.com/office/drawing/2014/main" id="{19C5E2A0-72DB-4990-A034-125B35DC9EE0}"/>
              </a:ext>
            </a:extLst>
          </p:cNvPr>
          <p:cNvSpPr txBox="1">
            <a:spLocks/>
          </p:cNvSpPr>
          <p:nvPr/>
        </p:nvSpPr>
        <p:spPr>
          <a:xfrm>
            <a:off x="677333" y="3390222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ES" dirty="0" err="1">
                <a:solidFill>
                  <a:schemeClr val="accent6">
                    <a:lumMod val="50000"/>
                  </a:schemeClr>
                </a:solidFill>
              </a:rPr>
              <a:t>Duration</a:t>
            </a:r>
            <a:endParaRPr lang="es-E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5" name="Título 11">
            <a:extLst>
              <a:ext uri="{FF2B5EF4-FFF2-40B4-BE49-F238E27FC236}">
                <a16:creationId xmlns:a16="http://schemas.microsoft.com/office/drawing/2014/main" id="{08C1C935-2AB7-4D92-9B31-43D006CF3050}"/>
              </a:ext>
            </a:extLst>
          </p:cNvPr>
          <p:cNvSpPr txBox="1">
            <a:spLocks/>
          </p:cNvSpPr>
          <p:nvPr/>
        </p:nvSpPr>
        <p:spPr>
          <a:xfrm>
            <a:off x="709710" y="4412595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ES" dirty="0" err="1">
                <a:solidFill>
                  <a:schemeClr val="accent6">
                    <a:lumMod val="50000"/>
                  </a:schemeClr>
                </a:solidFill>
              </a:rPr>
              <a:t>Aim</a:t>
            </a:r>
            <a:endParaRPr lang="es-E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43446BD2-620F-4525-801E-7690F8E1CCEC}"/>
              </a:ext>
            </a:extLst>
          </p:cNvPr>
          <p:cNvSpPr txBox="1"/>
          <p:nvPr/>
        </p:nvSpPr>
        <p:spPr>
          <a:xfrm>
            <a:off x="709710" y="5072995"/>
            <a:ext cx="60727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Convert the heritage of the time of the Napoleonic era into a quality and sustainable tourist product that can create wealth and employment in </a:t>
            </a:r>
            <a:r>
              <a:rPr lang="en-US" b="1" dirty="0"/>
              <a:t>the areas of Castile-Leon and Centro Portugal</a:t>
            </a:r>
            <a:r>
              <a:rPr lang="en-US" dirty="0"/>
              <a:t>, threatened by depopulation and ageing.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094451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D217BBD-4D43-4D6D-830C-1F135FFA2EE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7"/>
          <a:stretch/>
        </p:blipFill>
        <p:spPr>
          <a:xfrm>
            <a:off x="0" y="1"/>
            <a:ext cx="121919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78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ángulo 14">
            <a:extLst>
              <a:ext uri="{FF2B5EF4-FFF2-40B4-BE49-F238E27FC236}">
                <a16:creationId xmlns:a16="http://schemas.microsoft.com/office/drawing/2014/main" id="{4A712E25-EEFB-43B4-892B-A18AA719640A}"/>
              </a:ext>
            </a:extLst>
          </p:cNvPr>
          <p:cNvSpPr/>
          <p:nvPr/>
        </p:nvSpPr>
        <p:spPr>
          <a:xfrm>
            <a:off x="3594526" y="1976166"/>
            <a:ext cx="7143750" cy="4293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  <a:spcAft>
                <a:spcPts val="0"/>
              </a:spcAft>
            </a:pPr>
            <a:r>
              <a:rPr lang="es-ES" sz="1400" b="1" dirty="0">
                <a:ea typeface="Calibri" panose="020F0502020204030204" pitchFamily="34" charset="0"/>
              </a:rPr>
              <a:t>B1: </a:t>
            </a:r>
            <a:r>
              <a:rPr lang="pt-PT" sz="1400" dirty="0">
                <a:ea typeface="Calibri" panose="020F0502020204030204" pitchFamily="34" charset="0"/>
              </a:rPr>
              <a:t>Comunidade Intermunicipal da Região de Coimbra (CIM-RC)</a:t>
            </a:r>
          </a:p>
          <a:p>
            <a:pPr>
              <a:lnSpc>
                <a:spcPts val="1800"/>
              </a:lnSpc>
              <a:spcAft>
                <a:spcPts val="0"/>
              </a:spcAft>
            </a:pPr>
            <a:endParaRPr lang="es-ES" sz="1400" dirty="0">
              <a:ea typeface="Calibri" panose="020F0502020204030204" pitchFamily="34" charset="0"/>
            </a:endParaRPr>
          </a:p>
          <a:p>
            <a:pPr>
              <a:lnSpc>
                <a:spcPts val="1800"/>
              </a:lnSpc>
              <a:spcAft>
                <a:spcPts val="0"/>
              </a:spcAft>
            </a:pPr>
            <a:r>
              <a:rPr lang="es-ES" sz="1400" b="1" dirty="0">
                <a:ea typeface="Calibri" panose="020F0502020204030204" pitchFamily="34" charset="0"/>
              </a:rPr>
              <a:t>B2: </a:t>
            </a:r>
            <a:r>
              <a:rPr lang="pt-PT" sz="1400" dirty="0">
                <a:ea typeface="Calibri" panose="020F0502020204030204" pitchFamily="34" charset="0"/>
              </a:rPr>
              <a:t>Comunidade Intermunicipal das Beiras e Serra da Estrela (CIM-BSE)</a:t>
            </a:r>
          </a:p>
          <a:p>
            <a:pPr>
              <a:lnSpc>
                <a:spcPts val="1800"/>
              </a:lnSpc>
              <a:spcAft>
                <a:spcPts val="0"/>
              </a:spcAft>
            </a:pPr>
            <a:endParaRPr lang="es-ES" sz="1400" dirty="0">
              <a:ea typeface="Calibri" panose="020F0502020204030204" pitchFamily="34" charset="0"/>
            </a:endParaRPr>
          </a:p>
          <a:p>
            <a:pPr>
              <a:lnSpc>
                <a:spcPts val="1800"/>
              </a:lnSpc>
              <a:spcAft>
                <a:spcPts val="0"/>
              </a:spcAft>
            </a:pPr>
            <a:r>
              <a:rPr lang="es-ES" sz="1400" b="1" dirty="0">
                <a:ea typeface="Calibri" panose="020F0502020204030204" pitchFamily="34" charset="0"/>
              </a:rPr>
              <a:t>B3: </a:t>
            </a:r>
            <a:r>
              <a:rPr lang="pt-PT" sz="1400" dirty="0">
                <a:ea typeface="Calibri" panose="020F0502020204030204" pitchFamily="34" charset="0"/>
              </a:rPr>
              <a:t>Turismo Centro de Portugal (TCP)</a:t>
            </a:r>
          </a:p>
          <a:p>
            <a:pPr>
              <a:lnSpc>
                <a:spcPts val="1800"/>
              </a:lnSpc>
              <a:spcAft>
                <a:spcPts val="0"/>
              </a:spcAft>
            </a:pPr>
            <a:endParaRPr lang="es-ES" sz="1400" dirty="0">
              <a:ea typeface="Calibri" panose="020F0502020204030204" pitchFamily="34" charset="0"/>
            </a:endParaRPr>
          </a:p>
          <a:p>
            <a:pPr>
              <a:lnSpc>
                <a:spcPts val="1800"/>
              </a:lnSpc>
              <a:spcAft>
                <a:spcPts val="0"/>
              </a:spcAft>
            </a:pPr>
            <a:r>
              <a:rPr lang="es-ES" sz="1400" b="1" dirty="0">
                <a:ea typeface="Calibri" panose="020F0502020204030204" pitchFamily="34" charset="0"/>
              </a:rPr>
              <a:t>B4: </a:t>
            </a:r>
            <a:r>
              <a:rPr lang="pt-PT" sz="1400" dirty="0">
                <a:ea typeface="Calibri" panose="020F0502020204030204" pitchFamily="34" charset="0"/>
              </a:rPr>
              <a:t>Rota Histórica das Linhas de Torres – </a:t>
            </a:r>
          </a:p>
          <a:p>
            <a:pPr>
              <a:lnSpc>
                <a:spcPts val="1800"/>
              </a:lnSpc>
              <a:spcAft>
                <a:spcPts val="0"/>
              </a:spcAft>
            </a:pPr>
            <a:r>
              <a:rPr lang="pt-PT" sz="1400" dirty="0">
                <a:ea typeface="Calibri" panose="020F0502020204030204" pitchFamily="34" charset="0"/>
              </a:rPr>
              <a:t>Associação para o Desenvolvimento Turístico e Patrimonial (RHLT)</a:t>
            </a:r>
          </a:p>
          <a:p>
            <a:pPr>
              <a:lnSpc>
                <a:spcPts val="1800"/>
              </a:lnSpc>
              <a:spcAft>
                <a:spcPts val="0"/>
              </a:spcAft>
            </a:pPr>
            <a:endParaRPr lang="es-ES" sz="1400" dirty="0">
              <a:ea typeface="Calibri" panose="020F0502020204030204" pitchFamily="34" charset="0"/>
            </a:endParaRPr>
          </a:p>
          <a:p>
            <a:pPr>
              <a:lnSpc>
                <a:spcPts val="1800"/>
              </a:lnSpc>
              <a:spcAft>
                <a:spcPts val="0"/>
              </a:spcAft>
            </a:pPr>
            <a:r>
              <a:rPr lang="es-ES" sz="1400" b="1" dirty="0">
                <a:ea typeface="Calibri" panose="020F0502020204030204" pitchFamily="34" charset="0"/>
              </a:rPr>
              <a:t>B5: </a:t>
            </a:r>
            <a:r>
              <a:rPr lang="es-ES" sz="1400" dirty="0">
                <a:ea typeface="Calibri" panose="020F0502020204030204" pitchFamily="34" charset="0"/>
              </a:rPr>
              <a:t>Fundación Siglo para el Turismo y las Artes de Castilla y León (FSIGLO)</a:t>
            </a:r>
          </a:p>
          <a:p>
            <a:pPr>
              <a:lnSpc>
                <a:spcPts val="1800"/>
              </a:lnSpc>
              <a:spcAft>
                <a:spcPts val="0"/>
              </a:spcAft>
            </a:pPr>
            <a:endParaRPr lang="es-ES" sz="1400" dirty="0">
              <a:ea typeface="Calibri" panose="020F0502020204030204" pitchFamily="34" charset="0"/>
            </a:endParaRPr>
          </a:p>
          <a:p>
            <a:pPr>
              <a:lnSpc>
                <a:spcPts val="1800"/>
              </a:lnSpc>
              <a:spcAft>
                <a:spcPts val="0"/>
              </a:spcAft>
            </a:pPr>
            <a:r>
              <a:rPr lang="es-ES" sz="1400" b="1" dirty="0">
                <a:ea typeface="Calibri" panose="020F0502020204030204" pitchFamily="34" charset="0"/>
              </a:rPr>
              <a:t>B6: </a:t>
            </a:r>
            <a:r>
              <a:rPr lang="es-ES" sz="1400" dirty="0">
                <a:ea typeface="Calibri" panose="020F0502020204030204" pitchFamily="34" charset="0"/>
              </a:rPr>
              <a:t>Fundación Santa María la Real del Patrimonio Histórico (FSMRPH)</a:t>
            </a:r>
          </a:p>
          <a:p>
            <a:pPr>
              <a:lnSpc>
                <a:spcPts val="1800"/>
              </a:lnSpc>
              <a:spcAft>
                <a:spcPts val="0"/>
              </a:spcAft>
            </a:pPr>
            <a:endParaRPr lang="es-ES" sz="1400" dirty="0">
              <a:ea typeface="Calibri" panose="020F0502020204030204" pitchFamily="34" charset="0"/>
            </a:endParaRPr>
          </a:p>
          <a:p>
            <a:pPr>
              <a:lnSpc>
                <a:spcPts val="1800"/>
              </a:lnSpc>
              <a:spcAft>
                <a:spcPts val="0"/>
              </a:spcAft>
            </a:pPr>
            <a:r>
              <a:rPr lang="es-ES" sz="1400" b="1" dirty="0">
                <a:ea typeface="Calibri" panose="020F0502020204030204" pitchFamily="34" charset="0"/>
              </a:rPr>
              <a:t>B7:</a:t>
            </a:r>
            <a:r>
              <a:rPr lang="es-ES" sz="1400" dirty="0">
                <a:ea typeface="Calibri" panose="020F0502020204030204" pitchFamily="34" charset="0"/>
              </a:rPr>
              <a:t> Fundacion Delegación Fundacion Finnova (FINNOVA)</a:t>
            </a:r>
          </a:p>
          <a:p>
            <a:pPr>
              <a:lnSpc>
                <a:spcPts val="1800"/>
              </a:lnSpc>
              <a:spcAft>
                <a:spcPts val="0"/>
              </a:spcAft>
            </a:pPr>
            <a:endParaRPr lang="es-ES" sz="1400" dirty="0">
              <a:ea typeface="Calibri" panose="020F0502020204030204" pitchFamily="34" charset="0"/>
            </a:endParaRPr>
          </a:p>
          <a:p>
            <a:pPr>
              <a:lnSpc>
                <a:spcPts val="1800"/>
              </a:lnSpc>
              <a:spcAft>
                <a:spcPts val="0"/>
              </a:spcAft>
            </a:pPr>
            <a:r>
              <a:rPr lang="es-ES" sz="1400" b="1" dirty="0">
                <a:ea typeface="Calibri" panose="020F0502020204030204" pitchFamily="34" charset="0"/>
              </a:rPr>
              <a:t>B8: </a:t>
            </a:r>
            <a:r>
              <a:rPr lang="es-ES" sz="1400" dirty="0">
                <a:ea typeface="Calibri" panose="020F0502020204030204" pitchFamily="34" charset="0"/>
              </a:rPr>
              <a:t>Sociedad Mercantil Estatal para la Gestión de la Innovación y las Tecnologías Turísticas, S.A. (SEGITTUR)</a:t>
            </a:r>
          </a:p>
          <a:p>
            <a:pPr>
              <a:spcAft>
                <a:spcPts val="0"/>
              </a:spcAft>
            </a:pPr>
            <a:endParaRPr lang="es-ES" dirty="0">
              <a:effectLst/>
              <a:ea typeface="Calibri" panose="020F0502020204030204" pitchFamily="34" charset="0"/>
            </a:endParaRPr>
          </a:p>
        </p:txBody>
      </p:sp>
      <p:sp>
        <p:nvSpPr>
          <p:cNvPr id="16" name="Abrir llave 15">
            <a:extLst>
              <a:ext uri="{FF2B5EF4-FFF2-40B4-BE49-F238E27FC236}">
                <a16:creationId xmlns:a16="http://schemas.microsoft.com/office/drawing/2014/main" id="{A40BA487-0945-4D6D-8EA0-B5996070A292}"/>
              </a:ext>
            </a:extLst>
          </p:cNvPr>
          <p:cNvSpPr/>
          <p:nvPr/>
        </p:nvSpPr>
        <p:spPr>
          <a:xfrm>
            <a:off x="2487569" y="1982611"/>
            <a:ext cx="84048" cy="3880861"/>
          </a:xfrm>
          <a:prstGeom prst="leftBrace">
            <a:avLst/>
          </a:prstGeom>
          <a:ln w="127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8" name="Gráfico 17" descr="Apretón de manos">
            <a:extLst>
              <a:ext uri="{FF2B5EF4-FFF2-40B4-BE49-F238E27FC236}">
                <a16:creationId xmlns:a16="http://schemas.microsoft.com/office/drawing/2014/main" id="{F2292D1A-AA5A-420E-9362-185F903D6F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37866" y="3998548"/>
            <a:ext cx="686011" cy="686011"/>
          </a:xfrm>
          <a:prstGeom prst="rect">
            <a:avLst/>
          </a:prstGeom>
        </p:spPr>
      </p:pic>
      <p:sp>
        <p:nvSpPr>
          <p:cNvPr id="10" name="Rectangle 4">
            <a:extLst>
              <a:ext uri="{FF2B5EF4-FFF2-40B4-BE49-F238E27FC236}">
                <a16:creationId xmlns:a16="http://schemas.microsoft.com/office/drawing/2014/main" id="{48816A7A-7E32-4DA9-9633-312D2525ED04}"/>
              </a:ext>
            </a:extLst>
          </p:cNvPr>
          <p:cNvSpPr/>
          <p:nvPr/>
        </p:nvSpPr>
        <p:spPr>
          <a:xfrm>
            <a:off x="0" y="-35974"/>
            <a:ext cx="12192000" cy="1049906"/>
          </a:xfrm>
          <a:prstGeom prst="rect">
            <a:avLst/>
          </a:prstGeom>
          <a:solidFill>
            <a:srgbClr val="E0F0EB"/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4872038" lvl="4"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  <a:buSzPct val="100000"/>
              <a:defRPr/>
            </a:pPr>
            <a:endParaRPr lang="it-IT" sz="2400" b="1" dirty="0">
              <a:solidFill>
                <a:schemeClr val="accent3">
                  <a:lumMod val="40000"/>
                  <a:lumOff val="60000"/>
                </a:schemeClr>
              </a:solidFill>
              <a:latin typeface="Arial Rounded MT Bold" panose="020F0704030504030204" pitchFamily="34" charset="0"/>
              <a:ea typeface="Corbel" charset="0"/>
              <a:cs typeface="Corbel" charset="0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05BD4AF-485E-410B-8341-AA61279A21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5194" y="216069"/>
            <a:ext cx="3546793" cy="591132"/>
          </a:xfrm>
          <a:prstGeom prst="rect">
            <a:avLst/>
          </a:prstGeom>
        </p:spPr>
      </p:pic>
      <p:sp>
        <p:nvSpPr>
          <p:cNvPr id="14" name="Título 3">
            <a:extLst>
              <a:ext uri="{FF2B5EF4-FFF2-40B4-BE49-F238E27FC236}">
                <a16:creationId xmlns:a16="http://schemas.microsoft.com/office/drawing/2014/main" id="{518F2142-5976-43EB-BD85-573A64A836CA}"/>
              </a:ext>
            </a:extLst>
          </p:cNvPr>
          <p:cNvSpPr txBox="1">
            <a:spLocks/>
          </p:cNvSpPr>
          <p:nvPr/>
        </p:nvSpPr>
        <p:spPr>
          <a:xfrm>
            <a:off x="-131446" y="2598820"/>
            <a:ext cx="3339867" cy="156411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ES" dirty="0">
                <a:solidFill>
                  <a:schemeClr val="accent6">
                    <a:lumMod val="50000"/>
                  </a:schemeClr>
                </a:solidFill>
              </a:rPr>
              <a:t>8 </a:t>
            </a:r>
          </a:p>
          <a:p>
            <a:pPr algn="ctr"/>
            <a:r>
              <a:rPr lang="es-ES" dirty="0" err="1">
                <a:solidFill>
                  <a:schemeClr val="accent6">
                    <a:lumMod val="50000"/>
                  </a:schemeClr>
                </a:solidFill>
              </a:rPr>
              <a:t>Spanish</a:t>
            </a:r>
            <a:r>
              <a:rPr lang="es-ES" dirty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pPr algn="ctr"/>
            <a:r>
              <a:rPr lang="es-ES" dirty="0">
                <a:solidFill>
                  <a:schemeClr val="accent6">
                    <a:lumMod val="50000"/>
                  </a:schemeClr>
                </a:solidFill>
              </a:rPr>
              <a:t>and </a:t>
            </a:r>
          </a:p>
          <a:p>
            <a:pPr algn="ctr"/>
            <a:r>
              <a:rPr lang="es-ES" dirty="0" err="1">
                <a:solidFill>
                  <a:schemeClr val="accent6">
                    <a:lumMod val="50000"/>
                  </a:schemeClr>
                </a:solidFill>
              </a:rPr>
              <a:t>Portuguese</a:t>
            </a:r>
            <a:r>
              <a:rPr lang="es-ES" dirty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pPr algn="ctr"/>
            <a:r>
              <a:rPr lang="es-ES" dirty="0" err="1">
                <a:solidFill>
                  <a:schemeClr val="accent6">
                    <a:lumMod val="50000"/>
                  </a:schemeClr>
                </a:solidFill>
              </a:rPr>
              <a:t>partners</a:t>
            </a:r>
            <a:endParaRPr lang="es-ES" b="1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s-ES" dirty="0"/>
          </a:p>
        </p:txBody>
      </p:sp>
      <p:sp>
        <p:nvSpPr>
          <p:cNvPr id="19" name="Rectangle 1">
            <a:extLst>
              <a:ext uri="{FF2B5EF4-FFF2-40B4-BE49-F238E27FC236}">
                <a16:creationId xmlns:a16="http://schemas.microsoft.com/office/drawing/2014/main" id="{F98B275A-A652-4DC9-81A3-800479CE5D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693" y="209078"/>
            <a:ext cx="239334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400" b="1" dirty="0"/>
              <a:t>0700_NAPOCTEP_3_P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960B72E6-7357-40F4-9556-DAEA308E657B}"/>
              </a:ext>
            </a:extLst>
          </p:cNvPr>
          <p:cNvSpPr/>
          <p:nvPr/>
        </p:nvSpPr>
        <p:spPr>
          <a:xfrm>
            <a:off x="139471" y="496436"/>
            <a:ext cx="310627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  <a:buSzPct val="100000"/>
              <a:defRPr/>
            </a:pP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Corbel" charset="0"/>
                <a:cs typeface="Corbel" charset="0"/>
              </a:rPr>
              <a:t>Project co-financed by the ERDF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Corbel" charset="0"/>
                <a:cs typeface="Corbel" charset="0"/>
              </a:rPr>
              <a:t>Programme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Corbel" charset="0"/>
                <a:cs typeface="Corbel" charset="0"/>
              </a:rPr>
              <a:t> INTERREG POCTEP 2014-2020</a:t>
            </a:r>
            <a:endParaRPr lang="it-IT" sz="1200" dirty="0">
              <a:solidFill>
                <a:schemeClr val="tx1">
                  <a:lumMod val="95000"/>
                  <a:lumOff val="5000"/>
                </a:schemeClr>
              </a:solidFill>
              <a:ea typeface="Corbel" charset="0"/>
              <a:cs typeface="Corbel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B724C1A5-27DC-4B25-B6E3-38B16F222C6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391" y="1687994"/>
            <a:ext cx="767361" cy="767361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6CC9234F-7608-40E1-97BD-C05BD4E75A9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6143" y="2311891"/>
            <a:ext cx="573857" cy="573857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93861732-6676-420B-8DE6-ADDA97B9C28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6143" y="2807022"/>
            <a:ext cx="573857" cy="573857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57BDABED-0156-4647-AA2B-548DA823F22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0485" y="3254010"/>
            <a:ext cx="725172" cy="725172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8E6ACE79-74A2-49C7-8ED8-37A996EFCEE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0145" y="3966563"/>
            <a:ext cx="547144" cy="339841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CEB9A660-5484-4391-B101-6F2D7010CC7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8614" y="4331024"/>
            <a:ext cx="551075" cy="551075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E151DDDF-5BC1-4AF1-97BF-54EB446214D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656" y="4667585"/>
            <a:ext cx="790283" cy="790283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DA804E00-5718-4446-900E-CBD43E07B4F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5686" y="5205573"/>
            <a:ext cx="654770" cy="654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6750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ángulo 14">
            <a:extLst>
              <a:ext uri="{FF2B5EF4-FFF2-40B4-BE49-F238E27FC236}">
                <a16:creationId xmlns:a16="http://schemas.microsoft.com/office/drawing/2014/main" id="{4A712E25-EEFB-43B4-892B-A18AA719640A}"/>
              </a:ext>
            </a:extLst>
          </p:cNvPr>
          <p:cNvSpPr/>
          <p:nvPr/>
        </p:nvSpPr>
        <p:spPr>
          <a:xfrm>
            <a:off x="1329178" y="3576026"/>
            <a:ext cx="8191779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€ 90.000,01</a:t>
            </a:r>
            <a:r>
              <a:rPr lang="es-ES" sz="1400" dirty="0"/>
              <a:t>     			</a:t>
            </a:r>
            <a:r>
              <a:rPr lang="pt-PT" sz="1400" dirty="0">
                <a:solidFill>
                  <a:schemeClr val="accent6">
                    <a:lumMod val="50000"/>
                  </a:schemeClr>
                </a:solidFill>
              </a:rPr>
              <a:t>€</a:t>
            </a:r>
            <a:r>
              <a:rPr lang="es-ES" sz="14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pt-PT" sz="1400" dirty="0">
                <a:solidFill>
                  <a:schemeClr val="accent6">
                    <a:lumMod val="50000"/>
                  </a:schemeClr>
                </a:solidFill>
              </a:rPr>
              <a:t>36.666,69</a:t>
            </a:r>
            <a:r>
              <a:rPr lang="es-ES" sz="1400" dirty="0"/>
              <a:t>    			</a:t>
            </a:r>
            <a:r>
              <a:rPr lang="pt-PT" sz="1400" dirty="0">
                <a:solidFill>
                  <a:schemeClr val="accent6">
                    <a:lumMod val="50000"/>
                  </a:schemeClr>
                </a:solidFill>
              </a:rPr>
              <a:t>€36.666,69</a:t>
            </a:r>
            <a:r>
              <a:rPr lang="es-ES" sz="1400" dirty="0"/>
              <a:t>     			</a:t>
            </a:r>
            <a:r>
              <a:rPr lang="pt-PT" sz="1400" dirty="0">
                <a:solidFill>
                  <a:schemeClr val="accent6">
                    <a:lumMod val="50000"/>
                  </a:schemeClr>
                </a:solidFill>
              </a:rPr>
              <a:t>€36.666,69</a:t>
            </a:r>
            <a:endParaRPr lang="pt-PT" sz="1400" dirty="0"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es-ES" sz="1400" dirty="0"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es-ES" sz="1400" dirty="0"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es-ES" sz="1400" dirty="0"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es-ES" sz="1400" dirty="0"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es-ES" sz="1400" dirty="0"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es-ES" sz="1400" dirty="0"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es-ES" sz="1400" dirty="0"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es-ES" sz="1400" dirty="0"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es-ES" sz="1400" dirty="0">
              <a:ea typeface="Calibri" panose="020F0502020204030204" pitchFamily="34" charset="0"/>
            </a:endParaRPr>
          </a:p>
          <a:p>
            <a:r>
              <a:rPr lang="pt-PT" sz="1400" dirty="0">
                <a:solidFill>
                  <a:schemeClr val="accent6">
                    <a:lumMod val="50000"/>
                  </a:schemeClr>
                </a:solidFill>
              </a:rPr>
              <a:t>€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s-ES" sz="1400" dirty="0">
                <a:solidFill>
                  <a:schemeClr val="accent6">
                    <a:lumMod val="50000"/>
                  </a:schemeClr>
                </a:solidFill>
              </a:rPr>
              <a:t>260.913,14</a:t>
            </a:r>
            <a:r>
              <a:rPr lang="es-ES" sz="1400" dirty="0"/>
              <a:t> 			</a:t>
            </a:r>
            <a:r>
              <a:rPr lang="pt-PT" sz="1400" dirty="0">
                <a:solidFill>
                  <a:schemeClr val="accent6">
                    <a:lumMod val="50000"/>
                  </a:schemeClr>
                </a:solidFill>
              </a:rPr>
              <a:t>€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s-ES" sz="1400" dirty="0">
                <a:solidFill>
                  <a:schemeClr val="accent6">
                    <a:lumMod val="50000"/>
                  </a:schemeClr>
                </a:solidFill>
              </a:rPr>
              <a:t>92.252,13			</a:t>
            </a:r>
            <a:r>
              <a:rPr lang="pt-PT" sz="1400" dirty="0">
                <a:solidFill>
                  <a:schemeClr val="accent6">
                    <a:lumMod val="50000"/>
                  </a:schemeClr>
                </a:solidFill>
              </a:rPr>
              <a:t>€</a:t>
            </a:r>
            <a:r>
              <a:rPr lang="es-ES" sz="1400" dirty="0">
                <a:solidFill>
                  <a:schemeClr val="accent6">
                    <a:lumMod val="50000"/>
                  </a:schemeClr>
                </a:solidFill>
              </a:rPr>
              <a:t>129.7222,23			</a:t>
            </a:r>
            <a:r>
              <a:rPr lang="pt-PT" sz="1400" dirty="0">
                <a:solidFill>
                  <a:schemeClr val="accent6">
                    <a:lumMod val="50000"/>
                  </a:schemeClr>
                </a:solidFill>
              </a:rPr>
              <a:t>€</a:t>
            </a:r>
            <a:r>
              <a:rPr lang="es-ES" sz="1400" dirty="0">
                <a:ea typeface="Calibri" panose="020F0502020204030204" pitchFamily="34" charset="0"/>
              </a:rPr>
              <a:t> </a:t>
            </a:r>
            <a:r>
              <a:rPr lang="es-ES" sz="1400" dirty="0">
                <a:solidFill>
                  <a:schemeClr val="accent6">
                    <a:lumMod val="50000"/>
                  </a:schemeClr>
                </a:solidFill>
              </a:rPr>
              <a:t>27.340,70</a:t>
            </a: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48816A7A-7E32-4DA9-9633-312D2525ED04}"/>
              </a:ext>
            </a:extLst>
          </p:cNvPr>
          <p:cNvSpPr/>
          <p:nvPr/>
        </p:nvSpPr>
        <p:spPr>
          <a:xfrm>
            <a:off x="0" y="-35974"/>
            <a:ext cx="12192000" cy="1049906"/>
          </a:xfrm>
          <a:prstGeom prst="rect">
            <a:avLst/>
          </a:prstGeom>
          <a:solidFill>
            <a:srgbClr val="E0F0EB"/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4872038" lvl="4"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  <a:buSzPct val="100000"/>
              <a:defRPr/>
            </a:pPr>
            <a:endParaRPr lang="it-IT" sz="2400" b="1" dirty="0">
              <a:solidFill>
                <a:schemeClr val="accent3">
                  <a:lumMod val="40000"/>
                  <a:lumOff val="60000"/>
                </a:schemeClr>
              </a:solidFill>
              <a:latin typeface="Arial Rounded MT Bold" panose="020F0704030504030204" pitchFamily="34" charset="0"/>
              <a:ea typeface="Corbel" charset="0"/>
              <a:cs typeface="Corbel" charset="0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05BD4AF-485E-410B-8341-AA61279A21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5194" y="216069"/>
            <a:ext cx="3546793" cy="591132"/>
          </a:xfrm>
          <a:prstGeom prst="rect">
            <a:avLst/>
          </a:prstGeom>
        </p:spPr>
      </p:pic>
      <p:sp>
        <p:nvSpPr>
          <p:cNvPr id="14" name="Título 3">
            <a:extLst>
              <a:ext uri="{FF2B5EF4-FFF2-40B4-BE49-F238E27FC236}">
                <a16:creationId xmlns:a16="http://schemas.microsoft.com/office/drawing/2014/main" id="{518F2142-5976-43EB-BD85-573A64A836CA}"/>
              </a:ext>
            </a:extLst>
          </p:cNvPr>
          <p:cNvSpPr txBox="1">
            <a:spLocks/>
          </p:cNvSpPr>
          <p:nvPr/>
        </p:nvSpPr>
        <p:spPr>
          <a:xfrm>
            <a:off x="170225" y="1419457"/>
            <a:ext cx="5664967" cy="4644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ES" sz="2000" dirty="0">
                <a:solidFill>
                  <a:schemeClr val="accent6">
                    <a:lumMod val="50000"/>
                  </a:schemeClr>
                </a:solidFill>
              </a:rPr>
              <a:t>Budget (</a:t>
            </a:r>
            <a:r>
              <a:rPr lang="es-ES" sz="2000" dirty="0" err="1">
                <a:solidFill>
                  <a:schemeClr val="accent6">
                    <a:lumMod val="50000"/>
                  </a:schemeClr>
                </a:solidFill>
              </a:rPr>
              <a:t>from</a:t>
            </a:r>
            <a:r>
              <a:rPr lang="es-ES" sz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01/07/2019 to 30/06/2021)</a:t>
            </a:r>
            <a:endParaRPr lang="es-ES" sz="2000" b="1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s-ES" dirty="0"/>
          </a:p>
        </p:txBody>
      </p:sp>
      <p:sp>
        <p:nvSpPr>
          <p:cNvPr id="19" name="Rectangle 1">
            <a:extLst>
              <a:ext uri="{FF2B5EF4-FFF2-40B4-BE49-F238E27FC236}">
                <a16:creationId xmlns:a16="http://schemas.microsoft.com/office/drawing/2014/main" id="{F98B275A-A652-4DC9-81A3-800479CE5D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693" y="209078"/>
            <a:ext cx="239334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400" b="1" dirty="0"/>
              <a:t>0700_NAPOCTEP_3_P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960B72E6-7357-40F4-9556-DAEA308E657B}"/>
              </a:ext>
            </a:extLst>
          </p:cNvPr>
          <p:cNvSpPr/>
          <p:nvPr/>
        </p:nvSpPr>
        <p:spPr>
          <a:xfrm>
            <a:off x="139471" y="496436"/>
            <a:ext cx="310627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  <a:buSzPct val="100000"/>
              <a:defRPr/>
            </a:pP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Corbel" charset="0"/>
                <a:cs typeface="Corbel" charset="0"/>
              </a:rPr>
              <a:t>Project co-financed by the ERDF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Corbel" charset="0"/>
                <a:cs typeface="Corbel" charset="0"/>
              </a:rPr>
              <a:t>Programme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Corbel" charset="0"/>
                <a:cs typeface="Corbel" charset="0"/>
              </a:rPr>
              <a:t> INTERREG POCTEP 2014-2020</a:t>
            </a:r>
            <a:endParaRPr lang="it-IT" sz="1200" dirty="0">
              <a:solidFill>
                <a:schemeClr val="tx1">
                  <a:lumMod val="95000"/>
                  <a:lumOff val="5000"/>
                </a:schemeClr>
              </a:solidFill>
              <a:ea typeface="Corbel" charset="0"/>
              <a:cs typeface="Corbel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D643F4ED-9871-4C55-8F61-AEE9225EA5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420" y="1841009"/>
            <a:ext cx="2031325" cy="2031325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2AEBAEA6-629F-45E2-AB97-5C66802BD2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1578" y="1939572"/>
            <a:ext cx="1707494" cy="1707494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CA6CD384-3845-44C1-9A9C-662E22BCBC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0588" y="1841009"/>
            <a:ext cx="1892342" cy="1892342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1C71E58B-4781-43A5-B142-0E7F728B44B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4446" y="1955272"/>
            <a:ext cx="2031325" cy="2031325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BCAECDF6-B667-468C-9A6F-362195945F7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938" y="4551621"/>
            <a:ext cx="1630595" cy="1012792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88129327-3753-456B-96B2-973CF8F9340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8071" y="4096009"/>
            <a:ext cx="1741046" cy="1741046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1FDE6C1E-915F-434D-B735-04C63BB4A80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2171" y="3986597"/>
            <a:ext cx="2180735" cy="2180735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38F57B10-B908-44FC-BD8E-B0A190FB282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4930" y="3812345"/>
            <a:ext cx="2242733" cy="2242733"/>
          </a:xfrm>
          <a:prstGeom prst="rect">
            <a:avLst/>
          </a:prstGeom>
        </p:spPr>
      </p:pic>
      <p:sp>
        <p:nvSpPr>
          <p:cNvPr id="30" name="Rectángulo 29">
            <a:extLst>
              <a:ext uri="{FF2B5EF4-FFF2-40B4-BE49-F238E27FC236}">
                <a16:creationId xmlns:a16="http://schemas.microsoft.com/office/drawing/2014/main" id="{52F06138-70D1-4813-A3A1-F5E903E9E737}"/>
              </a:ext>
            </a:extLst>
          </p:cNvPr>
          <p:cNvSpPr/>
          <p:nvPr/>
        </p:nvSpPr>
        <p:spPr>
          <a:xfrm>
            <a:off x="919981" y="1962264"/>
            <a:ext cx="2166783" cy="2031324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4EA0820C-3362-4992-BE0D-346AF5684B3E}"/>
              </a:ext>
            </a:extLst>
          </p:cNvPr>
          <p:cNvSpPr/>
          <p:nvPr/>
        </p:nvSpPr>
        <p:spPr>
          <a:xfrm>
            <a:off x="3115203" y="1962264"/>
            <a:ext cx="2166783" cy="2031324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9B471447-AD07-40A1-8B8A-76E1150DE2A6}"/>
              </a:ext>
            </a:extLst>
          </p:cNvPr>
          <p:cNvSpPr/>
          <p:nvPr/>
        </p:nvSpPr>
        <p:spPr>
          <a:xfrm>
            <a:off x="5305164" y="1971671"/>
            <a:ext cx="2166783" cy="2031324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C2E60C35-37D9-4BE1-A5C9-AFD0AC03EE4B}"/>
              </a:ext>
            </a:extLst>
          </p:cNvPr>
          <p:cNvSpPr/>
          <p:nvPr/>
        </p:nvSpPr>
        <p:spPr>
          <a:xfrm>
            <a:off x="7501911" y="1957609"/>
            <a:ext cx="2166783" cy="2031324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440E88BF-0B79-4936-87B0-A5DC05FB6263}"/>
              </a:ext>
            </a:extLst>
          </p:cNvPr>
          <p:cNvSpPr/>
          <p:nvPr/>
        </p:nvSpPr>
        <p:spPr>
          <a:xfrm>
            <a:off x="930976" y="4160280"/>
            <a:ext cx="2166783" cy="2031324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8C04477E-3D7F-4183-B9E8-28593CE7C21F}"/>
              </a:ext>
            </a:extLst>
          </p:cNvPr>
          <p:cNvSpPr/>
          <p:nvPr/>
        </p:nvSpPr>
        <p:spPr>
          <a:xfrm>
            <a:off x="3126198" y="4160280"/>
            <a:ext cx="2166783" cy="2031324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C2F7FE61-4D4D-4BA5-ABBF-99FCA1629068}"/>
              </a:ext>
            </a:extLst>
          </p:cNvPr>
          <p:cNvSpPr/>
          <p:nvPr/>
        </p:nvSpPr>
        <p:spPr>
          <a:xfrm>
            <a:off x="5316159" y="4169687"/>
            <a:ext cx="2166783" cy="2031324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CAFE8492-88AC-4D34-A607-1200663BF784}"/>
              </a:ext>
            </a:extLst>
          </p:cNvPr>
          <p:cNvSpPr/>
          <p:nvPr/>
        </p:nvSpPr>
        <p:spPr>
          <a:xfrm>
            <a:off x="7512906" y="4155625"/>
            <a:ext cx="2166783" cy="2031324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238727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1A3A3B88-9A9D-4AA4-B5ED-5D9A9A31BA37}"/>
              </a:ext>
            </a:extLst>
          </p:cNvPr>
          <p:cNvSpPr txBox="1"/>
          <p:nvPr/>
        </p:nvSpPr>
        <p:spPr>
          <a:xfrm>
            <a:off x="677333" y="1973965"/>
            <a:ext cx="8149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Sustainable growth through cross-border cooperation for risk prevention </a:t>
            </a:r>
          </a:p>
          <a:p>
            <a:r>
              <a:rPr lang="en-US" sz="1600" dirty="0"/>
              <a:t>and improved management of natural resources</a:t>
            </a:r>
            <a:endParaRPr lang="en-US" sz="1600" b="1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CA74FFA4-8908-4002-8BB1-4387216376B4}"/>
              </a:ext>
            </a:extLst>
          </p:cNvPr>
          <p:cNvSpPr txBox="1"/>
          <p:nvPr/>
        </p:nvSpPr>
        <p:spPr>
          <a:xfrm>
            <a:off x="661143" y="2993172"/>
            <a:ext cx="75646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To conserve and protect the environment and promote </a:t>
            </a:r>
          </a:p>
          <a:p>
            <a:r>
              <a:rPr lang="en-US" sz="1600" dirty="0"/>
              <a:t>resource efficiency</a:t>
            </a:r>
            <a:endParaRPr lang="es-ES" sz="1600" dirty="0"/>
          </a:p>
        </p:txBody>
      </p:sp>
      <p:sp>
        <p:nvSpPr>
          <p:cNvPr id="15" name="Rectangle 4">
            <a:extLst>
              <a:ext uri="{FF2B5EF4-FFF2-40B4-BE49-F238E27FC236}">
                <a16:creationId xmlns:a16="http://schemas.microsoft.com/office/drawing/2014/main" id="{992E7DE5-CB47-49C4-8903-0BA7ADECDA08}"/>
              </a:ext>
            </a:extLst>
          </p:cNvPr>
          <p:cNvSpPr/>
          <p:nvPr/>
        </p:nvSpPr>
        <p:spPr>
          <a:xfrm>
            <a:off x="0" y="-35974"/>
            <a:ext cx="12192000" cy="1049906"/>
          </a:xfrm>
          <a:prstGeom prst="rect">
            <a:avLst/>
          </a:prstGeom>
          <a:solidFill>
            <a:srgbClr val="E0F0EB"/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4872038" lvl="4"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  <a:buSzPct val="100000"/>
              <a:defRPr/>
            </a:pPr>
            <a:endParaRPr lang="it-IT" sz="2400" b="1" dirty="0">
              <a:solidFill>
                <a:schemeClr val="accent3">
                  <a:lumMod val="40000"/>
                  <a:lumOff val="60000"/>
                </a:schemeClr>
              </a:solidFill>
              <a:latin typeface="Arial Rounded MT Bold" panose="020F0704030504030204" pitchFamily="34" charset="0"/>
              <a:ea typeface="Corbel" charset="0"/>
              <a:cs typeface="Corbel" charset="0"/>
            </a:endParaRP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519E3636-BEBB-417C-AB0F-AFFCF3BD24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5194" y="216069"/>
            <a:ext cx="3546793" cy="591132"/>
          </a:xfrm>
          <a:prstGeom prst="rect">
            <a:avLst/>
          </a:prstGeom>
        </p:spPr>
      </p:pic>
      <p:sp>
        <p:nvSpPr>
          <p:cNvPr id="18" name="Rectangle 1">
            <a:extLst>
              <a:ext uri="{FF2B5EF4-FFF2-40B4-BE49-F238E27FC236}">
                <a16:creationId xmlns:a16="http://schemas.microsoft.com/office/drawing/2014/main" id="{4D8612E4-E67D-44EB-8BF4-33C6F08551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693" y="209078"/>
            <a:ext cx="239334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400" b="1" dirty="0"/>
              <a:t>0700_NAPOCTEP_3_P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83AD188D-FF02-4E02-852E-AE0240AFAB67}"/>
              </a:ext>
            </a:extLst>
          </p:cNvPr>
          <p:cNvSpPr/>
          <p:nvPr/>
        </p:nvSpPr>
        <p:spPr>
          <a:xfrm>
            <a:off x="139471" y="496436"/>
            <a:ext cx="310627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  <a:buSzPct val="100000"/>
              <a:defRPr/>
            </a:pP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Corbel" charset="0"/>
                <a:cs typeface="Corbel" charset="0"/>
              </a:rPr>
              <a:t>Project co-financed by the ERDF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Corbel" charset="0"/>
                <a:cs typeface="Corbel" charset="0"/>
              </a:rPr>
              <a:t>Programme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Corbel" charset="0"/>
                <a:cs typeface="Corbel" charset="0"/>
              </a:rPr>
              <a:t> INTERREG POCTEP 2014-2020</a:t>
            </a:r>
            <a:endParaRPr lang="it-IT" sz="1200" dirty="0">
              <a:solidFill>
                <a:schemeClr val="tx1">
                  <a:lumMod val="95000"/>
                  <a:lumOff val="5000"/>
                </a:schemeClr>
              </a:solidFill>
              <a:ea typeface="Corbel" charset="0"/>
              <a:cs typeface="Corbel" charset="0"/>
            </a:endParaRPr>
          </a:p>
        </p:txBody>
      </p:sp>
      <p:sp>
        <p:nvSpPr>
          <p:cNvPr id="23" name="Título 11">
            <a:extLst>
              <a:ext uri="{FF2B5EF4-FFF2-40B4-BE49-F238E27FC236}">
                <a16:creationId xmlns:a16="http://schemas.microsoft.com/office/drawing/2014/main" id="{B6302AB0-FDFD-422F-B506-6C77F7CBBE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143" y="1754888"/>
            <a:ext cx="7905341" cy="583706"/>
          </a:xfrm>
        </p:spPr>
        <p:txBody>
          <a:bodyPr>
            <a:normAutofit/>
          </a:bodyPr>
          <a:lstStyle/>
          <a:p>
            <a:r>
              <a:rPr lang="es-ES" sz="1600" b="1" dirty="0">
                <a:solidFill>
                  <a:schemeClr val="accent6">
                    <a:lumMod val="50000"/>
                  </a:schemeClr>
                </a:solidFill>
              </a:rPr>
              <a:t>Axis 3</a:t>
            </a:r>
          </a:p>
        </p:txBody>
      </p:sp>
      <p:sp>
        <p:nvSpPr>
          <p:cNvPr id="24" name="Título 11">
            <a:extLst>
              <a:ext uri="{FF2B5EF4-FFF2-40B4-BE49-F238E27FC236}">
                <a16:creationId xmlns:a16="http://schemas.microsoft.com/office/drawing/2014/main" id="{19C5E2A0-72DB-4990-A034-125B35DC9EE0}"/>
              </a:ext>
            </a:extLst>
          </p:cNvPr>
          <p:cNvSpPr txBox="1">
            <a:spLocks/>
          </p:cNvSpPr>
          <p:nvPr/>
        </p:nvSpPr>
        <p:spPr>
          <a:xfrm>
            <a:off x="644956" y="2673285"/>
            <a:ext cx="7935114" cy="53692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ES" sz="1600" b="1" dirty="0" err="1">
                <a:solidFill>
                  <a:schemeClr val="accent6">
                    <a:lumMod val="50000"/>
                  </a:schemeClr>
                </a:solidFill>
              </a:rPr>
              <a:t>Thematic</a:t>
            </a:r>
            <a:r>
              <a:rPr lang="es-ES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s-ES" sz="1600" b="1" dirty="0" err="1">
                <a:solidFill>
                  <a:schemeClr val="accent6">
                    <a:lumMod val="50000"/>
                  </a:schemeClr>
                </a:solidFill>
              </a:rPr>
              <a:t>objective</a:t>
            </a:r>
            <a:r>
              <a:rPr lang="es-ES" sz="1600" b="1" dirty="0">
                <a:solidFill>
                  <a:schemeClr val="accent6">
                    <a:lumMod val="50000"/>
                  </a:schemeClr>
                </a:solidFill>
              </a:rPr>
              <a:t> 6</a:t>
            </a:r>
          </a:p>
        </p:txBody>
      </p:sp>
      <p:sp>
        <p:nvSpPr>
          <p:cNvPr id="25" name="Título 11">
            <a:extLst>
              <a:ext uri="{FF2B5EF4-FFF2-40B4-BE49-F238E27FC236}">
                <a16:creationId xmlns:a16="http://schemas.microsoft.com/office/drawing/2014/main" id="{08C1C935-2AB7-4D92-9B31-43D006CF3050}"/>
              </a:ext>
            </a:extLst>
          </p:cNvPr>
          <p:cNvSpPr txBox="1">
            <a:spLocks/>
          </p:cNvSpPr>
          <p:nvPr/>
        </p:nvSpPr>
        <p:spPr>
          <a:xfrm>
            <a:off x="644956" y="3600757"/>
            <a:ext cx="7935114" cy="5815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ES" sz="1600" b="1" dirty="0" err="1">
                <a:solidFill>
                  <a:schemeClr val="accent6">
                    <a:lumMod val="50000"/>
                  </a:schemeClr>
                </a:solidFill>
              </a:rPr>
              <a:t>Specific</a:t>
            </a:r>
            <a:r>
              <a:rPr lang="es-ES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s-ES" sz="1600" b="1" dirty="0" err="1">
                <a:solidFill>
                  <a:schemeClr val="accent6">
                    <a:lumMod val="50000"/>
                  </a:schemeClr>
                </a:solidFill>
              </a:rPr>
              <a:t>objective</a:t>
            </a:r>
            <a:r>
              <a:rPr lang="es-ES" sz="1600" b="1" dirty="0">
                <a:solidFill>
                  <a:schemeClr val="accent6">
                    <a:lumMod val="50000"/>
                  </a:schemeClr>
                </a:solidFill>
              </a:rPr>
              <a:t> 6C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43446BD2-620F-4525-801E-7690F8E1CCEC}"/>
              </a:ext>
            </a:extLst>
          </p:cNvPr>
          <p:cNvSpPr txBox="1"/>
          <p:nvPr/>
        </p:nvSpPr>
        <p:spPr>
          <a:xfrm>
            <a:off x="691299" y="3904478"/>
            <a:ext cx="55843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To protect and enhance the cultural and natural heritage as the economic base of the cross-border region.</a:t>
            </a:r>
          </a:p>
        </p:txBody>
      </p:sp>
      <p:sp>
        <p:nvSpPr>
          <p:cNvPr id="16" name="Título 11">
            <a:extLst>
              <a:ext uri="{FF2B5EF4-FFF2-40B4-BE49-F238E27FC236}">
                <a16:creationId xmlns:a16="http://schemas.microsoft.com/office/drawing/2014/main" id="{A31B0016-F5F3-4E75-9B82-892CFA5A0789}"/>
              </a:ext>
            </a:extLst>
          </p:cNvPr>
          <p:cNvSpPr txBox="1">
            <a:spLocks/>
          </p:cNvSpPr>
          <p:nvPr/>
        </p:nvSpPr>
        <p:spPr>
          <a:xfrm>
            <a:off x="661143" y="4465808"/>
            <a:ext cx="7935114" cy="5815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ES" sz="1600" b="1" dirty="0" err="1">
                <a:solidFill>
                  <a:schemeClr val="accent6">
                    <a:lumMod val="50000"/>
                  </a:schemeClr>
                </a:solidFill>
              </a:rPr>
              <a:t>Priority</a:t>
            </a:r>
            <a:r>
              <a:rPr lang="es-ES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s-ES" sz="1600" b="1" dirty="0" err="1">
                <a:solidFill>
                  <a:schemeClr val="accent6">
                    <a:lumMod val="50000"/>
                  </a:schemeClr>
                </a:solidFill>
              </a:rPr>
              <a:t>of</a:t>
            </a:r>
            <a:r>
              <a:rPr lang="es-ES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s-ES" sz="1600" b="1" dirty="0" err="1">
                <a:solidFill>
                  <a:schemeClr val="accent6">
                    <a:lumMod val="50000"/>
                  </a:schemeClr>
                </a:solidFill>
              </a:rPr>
              <a:t>investment</a:t>
            </a:r>
            <a:r>
              <a:rPr lang="es-ES" sz="1600" b="1" dirty="0">
                <a:solidFill>
                  <a:schemeClr val="accent6">
                    <a:lumMod val="50000"/>
                  </a:schemeClr>
                </a:solidFill>
              </a:rPr>
              <a:t> 6C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78CA7FAC-7764-4C93-B012-EB825D33E1C0}"/>
              </a:ext>
            </a:extLst>
          </p:cNvPr>
          <p:cNvSpPr txBox="1"/>
          <p:nvPr/>
        </p:nvSpPr>
        <p:spPr>
          <a:xfrm>
            <a:off x="691298" y="5632149"/>
            <a:ext cx="55843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Number of visitors in hotel occupations in the cooperation space</a:t>
            </a:r>
            <a:endParaRPr lang="es-ES" sz="1600" dirty="0"/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CE022078-79E4-4C98-B514-B19B84CDF1E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6067" y="2315205"/>
            <a:ext cx="5210977" cy="3901719"/>
          </a:xfrm>
          <a:prstGeom prst="rect">
            <a:avLst/>
          </a:prstGeom>
        </p:spPr>
      </p:pic>
      <p:sp>
        <p:nvSpPr>
          <p:cNvPr id="22" name="Título 11">
            <a:extLst>
              <a:ext uri="{FF2B5EF4-FFF2-40B4-BE49-F238E27FC236}">
                <a16:creationId xmlns:a16="http://schemas.microsoft.com/office/drawing/2014/main" id="{12AC6A12-03AF-497F-AE84-BE3BAFD91EBC}"/>
              </a:ext>
            </a:extLst>
          </p:cNvPr>
          <p:cNvSpPr txBox="1">
            <a:spLocks/>
          </p:cNvSpPr>
          <p:nvPr/>
        </p:nvSpPr>
        <p:spPr>
          <a:xfrm>
            <a:off x="669332" y="5341366"/>
            <a:ext cx="7935114" cy="5815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ES" sz="1600" b="1" dirty="0" err="1">
                <a:solidFill>
                  <a:schemeClr val="accent6">
                    <a:lumMod val="50000"/>
                  </a:schemeClr>
                </a:solidFill>
              </a:rPr>
              <a:t>Result</a:t>
            </a:r>
            <a:r>
              <a:rPr lang="es-ES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s-ES" sz="1600" b="1" dirty="0" err="1">
                <a:solidFill>
                  <a:schemeClr val="accent6">
                    <a:lumMod val="50000"/>
                  </a:schemeClr>
                </a:solidFill>
              </a:rPr>
              <a:t>indicator</a:t>
            </a:r>
            <a:endParaRPr lang="es-ES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06DBCF80-336B-488E-AB1F-0C66ACF7E25F}"/>
              </a:ext>
            </a:extLst>
          </p:cNvPr>
          <p:cNvSpPr txBox="1"/>
          <p:nvPr/>
        </p:nvSpPr>
        <p:spPr>
          <a:xfrm>
            <a:off x="644956" y="4756591"/>
            <a:ext cx="55843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Conservation, protection, promotion and development </a:t>
            </a:r>
          </a:p>
          <a:p>
            <a:r>
              <a:rPr lang="en-US" sz="1600" dirty="0"/>
              <a:t>of natural and cultural heritage</a:t>
            </a:r>
          </a:p>
        </p:txBody>
      </p:sp>
    </p:spTree>
    <p:extLst>
      <p:ext uri="{BB962C8B-B14F-4D97-AF65-F5344CB8AC3E}">
        <p14:creationId xmlns:p14="http://schemas.microsoft.com/office/powerpoint/2010/main" val="390121749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">
  <a:themeElements>
    <a:clrScheme name="Personalizado 12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7FDBC1"/>
      </a:accent1>
      <a:accent2>
        <a:srgbClr val="B5E9DF"/>
      </a:accent2>
      <a:accent3>
        <a:srgbClr val="ACD7CA"/>
      </a:accent3>
      <a:accent4>
        <a:srgbClr val="7A8C8E"/>
      </a:accent4>
      <a:accent5>
        <a:srgbClr val="84ACB6"/>
      </a:accent5>
      <a:accent6>
        <a:srgbClr val="23C9BD"/>
      </a:accent6>
      <a:hlink>
        <a:srgbClr val="6B9F25"/>
      </a:hlink>
      <a:folHlink>
        <a:srgbClr val="9F6715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498</TotalTime>
  <Words>721</Words>
  <Application>Microsoft Office PowerPoint</Application>
  <PresentationFormat>Panorámica</PresentationFormat>
  <Paragraphs>126</Paragraphs>
  <Slides>12</Slides>
  <Notes>0</Notes>
  <HiddenSlides>0</HiddenSlides>
  <MMClips>1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8" baseType="lpstr">
      <vt:lpstr>Abadi</vt:lpstr>
      <vt:lpstr>Arial</vt:lpstr>
      <vt:lpstr>Arial Rounded MT Bold</vt:lpstr>
      <vt:lpstr>Trebuchet MS</vt:lpstr>
      <vt:lpstr>Wingdings 3</vt:lpstr>
      <vt:lpstr>Faceta</vt:lpstr>
      <vt:lpstr>Protection and promotion of cultural and natural heritage through a differentiated tourism product: The case of NAPOCTEP</vt:lpstr>
      <vt:lpstr>Presentación de PowerPoint</vt:lpstr>
      <vt:lpstr>Context</vt:lpstr>
      <vt:lpstr>Presentación de PowerPoint</vt:lpstr>
      <vt:lpstr>Funding</vt:lpstr>
      <vt:lpstr>Presentación de PowerPoint</vt:lpstr>
      <vt:lpstr>Presentación de PowerPoint</vt:lpstr>
      <vt:lpstr>Presentación de PowerPoint</vt:lpstr>
      <vt:lpstr>Axis 3</vt:lpstr>
      <vt:lpstr>Activities</vt:lpstr>
      <vt:lpstr>Objectives</vt:lpstr>
      <vt:lpstr>Thank you for 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Yolanda</dc:creator>
  <cp:lastModifiedBy>Yolanda Marín</cp:lastModifiedBy>
  <cp:revision>46</cp:revision>
  <dcterms:created xsi:type="dcterms:W3CDTF">2019-11-18T21:38:15Z</dcterms:created>
  <dcterms:modified xsi:type="dcterms:W3CDTF">2019-12-13T14:57:57Z</dcterms:modified>
</cp:coreProperties>
</file>